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7010400" cy="9296400"/>
  <p:embeddedFontLst>
    <p:embeddedFont>
      <p:font typeface="Bitter" panose="020B060402020202020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Century Gothic" panose="020B0502020202020204" pitchFamily="34" charset="0"/>
      <p:regular r:id="rId41"/>
      <p:bold r:id="rId42"/>
      <p:italic r:id="rId43"/>
      <p:boldItalic r:id="rId44"/>
    </p:embeddedFont>
    <p:embeddedFont>
      <p:font typeface="PT Serif" panose="020A0603040505020204" pitchFamily="18" charset="0"/>
      <p:regular r:id="rId45"/>
      <p:bold r:id="rId46"/>
      <p:italic r:id="rId47"/>
      <p:boldItalic r:id="rId48"/>
    </p:embeddedFont>
    <p:embeddedFont>
      <p:font typeface="Source Sans Pro" panose="020B0503030403020204" pitchFamily="34" charset="0"/>
      <p:regular r:id="rId49"/>
      <p:bold r:id="rId50"/>
      <p:italic r:id="rId51"/>
      <p:boldItalic r:id="rId52"/>
    </p:embeddedFont>
    <p:embeddedFont>
      <p:font typeface="Source Sans Pro Light" panose="020B0403030403020204" pitchFamily="34" charset="0"/>
      <p:regular r:id="rId53"/>
      <p:bold r:id="rId54"/>
      <p:italic r:id="rId55"/>
      <p:boldItalic r:id="rId56"/>
    </p:embeddedFont>
    <p:embeddedFont>
      <p:font typeface="Source Sans Pro SemiBold" panose="020B0603030403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31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giJ2GZkflAp2LTjFRL9885pOvKA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anette Cantrel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9EC26-3380-438E-A4FC-37E16C910614}" v="13" dt="2022-09-07T15:36:31.871"/>
  </p1510:revLst>
</p1510:revInfo>
</file>

<file path=ppt/tableStyles.xml><?xml version="1.0" encoding="utf-8"?>
<a:tblStyleLst xmlns:a="http://schemas.openxmlformats.org/drawingml/2006/main" def="{76CE896A-7C2A-4066-8659-6F8EA4B33841}">
  <a:tblStyle styleId="{76CE896A-7C2A-4066-8659-6F8EA4B3384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0065A09-469F-43FD-B42D-87506820E8D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E9FF3C9-24C6-4C38-BE0A-2BF5ACE35882}" styleName="Table_2">
    <a:wholeTbl>
      <a:tcTxStyle b="off" i="off">
        <a:font>
          <a:latin typeface="Calibri"/>
          <a:ea typeface="Calibri"/>
          <a:cs typeface="Calibri"/>
        </a:font>
        <a:srgbClr val="0070BC"/>
      </a:tcTxStyle>
      <a:tcStyle>
        <a:tcBdr>
          <a:left>
            <a:ln w="12700" cap="flat" cmpd="sng">
              <a:solidFill>
                <a:srgbClr val="1A5484"/>
              </a:solidFill>
              <a:prstDash val="solid"/>
              <a:round/>
              <a:headEnd type="none" w="sm" len="sm"/>
              <a:tailEnd type="none" w="sm" len="sm"/>
            </a:ln>
          </a:left>
          <a:right>
            <a:ln w="12700" cap="flat" cmpd="sng">
              <a:solidFill>
                <a:srgbClr val="1A5484"/>
              </a:solidFill>
              <a:prstDash val="solid"/>
              <a:round/>
              <a:headEnd type="none" w="sm" len="sm"/>
              <a:tailEnd type="none" w="sm" len="sm"/>
            </a:ln>
          </a:right>
          <a:top>
            <a:ln w="12700" cap="flat" cmpd="sng">
              <a:solidFill>
                <a:srgbClr val="1A5484"/>
              </a:solidFill>
              <a:prstDash val="solid"/>
              <a:round/>
              <a:headEnd type="none" w="sm" len="sm"/>
              <a:tailEnd type="none" w="sm" len="sm"/>
            </a:ln>
          </a:top>
          <a:bottom>
            <a:ln w="12700" cap="flat" cmpd="sng">
              <a:solidFill>
                <a:srgbClr val="1A5484"/>
              </a:solidFill>
              <a:prstDash val="solid"/>
              <a:round/>
              <a:headEnd type="none" w="sm" len="sm"/>
              <a:tailEnd type="none" w="sm" len="sm"/>
            </a:ln>
          </a:bottom>
          <a:insideH>
            <a:ln w="12700" cap="flat" cmpd="sng">
              <a:solidFill>
                <a:srgbClr val="1A5484"/>
              </a:solidFill>
              <a:prstDash val="solid"/>
              <a:round/>
              <a:headEnd type="none" w="sm" len="sm"/>
              <a:tailEnd type="none" w="sm" len="sm"/>
            </a:ln>
          </a:insideH>
          <a:insideV>
            <a:ln w="12700" cap="flat" cmpd="sng">
              <a:solidFill>
                <a:srgbClr val="1A5484"/>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rgbClr val="1A5484"/>
      </a:tcTxStyle>
      <a:tcStyle>
        <a:tcBdr/>
        <a:fill>
          <a:solidFill>
            <a:srgbClr val="0070BC"/>
          </a:solidFill>
        </a:fill>
      </a:tcStyle>
    </a:lastCol>
    <a:firstCol>
      <a:tcTxStyle b="on" i="off">
        <a:font>
          <a:latin typeface="Calibri"/>
          <a:ea typeface="Calibri"/>
          <a:cs typeface="Calibri"/>
        </a:font>
        <a:srgbClr val="1A5484"/>
      </a:tcTxStyle>
      <a:tcStyle>
        <a:tcBdr/>
        <a:fill>
          <a:solidFill>
            <a:srgbClr val="0070BC"/>
          </a:solidFill>
        </a:fill>
      </a:tcStyle>
    </a:firstCol>
    <a:lastRow>
      <a:tcTxStyle b="on" i="off">
        <a:font>
          <a:latin typeface="Calibri"/>
          <a:ea typeface="Calibri"/>
          <a:cs typeface="Calibri"/>
        </a:font>
        <a:srgbClr val="1A5484"/>
      </a:tcTxStyle>
      <a:tcStyle>
        <a:tcBdr>
          <a:top>
            <a:ln w="38100" cap="flat" cmpd="sng">
              <a:solidFill>
                <a:srgbClr val="1A5484"/>
              </a:solidFill>
              <a:prstDash val="solid"/>
              <a:round/>
              <a:headEnd type="none" w="sm" len="sm"/>
              <a:tailEnd type="none" w="sm" len="sm"/>
            </a:ln>
          </a:top>
        </a:tcBdr>
        <a:fill>
          <a:solidFill>
            <a:srgbClr val="0070BC"/>
          </a:solidFill>
        </a:fill>
      </a:tcStyle>
    </a:lastRow>
    <a:seCell>
      <a:tcTxStyle b="off" i="off"/>
      <a:tcStyle>
        <a:tcBdr/>
      </a:tcStyle>
    </a:seCell>
    <a:swCell>
      <a:tcTxStyle b="off" i="off"/>
      <a:tcStyle>
        <a:tcBdr/>
      </a:tcStyle>
    </a:swCell>
    <a:firstRow>
      <a:tcTxStyle b="on" i="off">
        <a:font>
          <a:latin typeface="Calibri"/>
          <a:ea typeface="Calibri"/>
          <a:cs typeface="Calibri"/>
        </a:font>
        <a:srgbClr val="1A5484"/>
      </a:tcTxStyle>
      <a:tcStyle>
        <a:tcBdr>
          <a:bottom>
            <a:ln w="38100" cap="flat" cmpd="sng">
              <a:solidFill>
                <a:srgbClr val="1A5484"/>
              </a:solidFill>
              <a:prstDash val="solid"/>
              <a:round/>
              <a:headEnd type="none" w="sm" len="sm"/>
              <a:tailEnd type="none" w="sm" len="sm"/>
            </a:ln>
          </a:bottom>
        </a:tcBdr>
        <a:fill>
          <a:solidFill>
            <a:srgbClr val="0070BC"/>
          </a:solidFill>
        </a:fill>
      </a:tcStyle>
    </a:firstRow>
    <a:neCell>
      <a:tcTxStyle b="off" i="off"/>
      <a:tcStyle>
        <a:tcBdr/>
      </a:tcStyle>
    </a:neCell>
    <a:nwCell>
      <a:tcTxStyle b="off" i="off"/>
      <a:tcStyle>
        <a:tcBdr/>
      </a:tcStyle>
    </a:nwCell>
  </a:tblStyle>
  <a:tblStyle styleId="{68244069-38FC-4CB6-8A89-BCA94989DA18}"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0D51BEB-DD35-4AA1-815A-6D7FE95461AE}" styleName="Table_4">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234" y="108"/>
      </p:cViewPr>
      <p:guideLst>
        <p:guide orient="horz" pos="2160"/>
        <p:guide pos="3840"/>
        <p:guide pos="731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74"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50" tIns="46550" rIns="93150" bIns="465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50" tIns="46550" rIns="93150" bIns="465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50" tIns="46550" rIns="93150" bIns="465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67" name="Google Shape;467;p2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2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2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54" name="Google Shape;554;p26: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12</a:t>
            </a:fld>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2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71" name="Google Shape;571;p2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13</a:t>
            </a:fld>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27: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86" name="Google Shape;586;p27:notes"/>
          <p:cNvSpPr txBox="1">
            <a:spLocks noGrp="1"/>
          </p:cNvSpPr>
          <p:nvPr>
            <p:ph type="sldNum" idx="12"/>
          </p:nvPr>
        </p:nvSpPr>
        <p:spPr>
          <a:xfrm>
            <a:off x="3970938" y="8829967"/>
            <a:ext cx="3037800" cy="4665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14</a:t>
            </a:fld>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5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599" name="Google Shape;599;p5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61: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27" name="Google Shape;627;p6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4336535c55_0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45" name="Google Shape;645;g14336535c55_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6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53" name="Google Shape;653;p6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6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78" name="Google Shape;678;p6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67: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6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7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08" name="Google Shape;708;p7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1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30" name="Google Shape;730;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7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51" name="Google Shape;751;p7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73" name="Google Shape;773;p6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7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81" name="Google Shape;781;p7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7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90" name="Google Shape;790;p7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2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99" name="Google Shape;799;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2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07" name="Google Shape;807;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2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19" name="Google Shape;819;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30" name="Google Shape;230;p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2f1c5688cb_3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35" name="Google Shape;835;g12f1c5688cb_3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5: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1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Thomas</a:t>
            </a:r>
            <a:endParaRPr/>
          </a:p>
        </p:txBody>
      </p:sp>
      <p:sp>
        <p:nvSpPr>
          <p:cNvPr id="426" name="Google Shape;426;p1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8</a:t>
            </a:fld>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1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Thomas Deb Carl</a:t>
            </a:r>
            <a:endParaRPr/>
          </a:p>
        </p:txBody>
      </p:sp>
      <p:sp>
        <p:nvSpPr>
          <p:cNvPr id="441" name="Google Shape;441;p19: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9</a:t>
            </a:fld>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7" name="Google Shape;77;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9" name="Google Shape;79;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
        <p:nvSpPr>
          <p:cNvPr id="91" name="Google Shape;91;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98" name="Google Shape;98;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 name="Google Shape;100;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6627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 name="Google Shape;106;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9" name="Google Shape;109;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id="113" name="Google Shape;113;p42"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16" name="Google Shape;116;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9" name="Google Shape;119;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21" name="Google Shape;121;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22"/>
        <p:cNvGrpSpPr/>
        <p:nvPr/>
      </p:nvGrpSpPr>
      <p:grpSpPr>
        <a:xfrm>
          <a:off x="0" y="0"/>
          <a:ext cx="0" cy="0"/>
          <a:chOff x="0" y="0"/>
          <a:chExt cx="0" cy="0"/>
        </a:xfrm>
      </p:grpSpPr>
      <p:sp>
        <p:nvSpPr>
          <p:cNvPr id="123" name="Google Shape;123;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27"/>
        <p:cNvGrpSpPr/>
        <p:nvPr/>
      </p:nvGrpSpPr>
      <p:grpSpPr>
        <a:xfrm>
          <a:off x="0" y="0"/>
          <a:ext cx="0" cy="0"/>
          <a:chOff x="0" y="0"/>
          <a:chExt cx="0" cy="0"/>
        </a:xfrm>
      </p:grpSpPr>
      <p:sp>
        <p:nvSpPr>
          <p:cNvPr id="128" name="Google Shape;128;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32"/>
        <p:cNvGrpSpPr/>
        <p:nvPr/>
      </p:nvGrpSpPr>
      <p:grpSpPr>
        <a:xfrm>
          <a:off x="0" y="0"/>
          <a:ext cx="0" cy="0"/>
          <a:chOff x="0" y="0"/>
          <a:chExt cx="0" cy="0"/>
        </a:xfrm>
      </p:grpSpPr>
      <p:sp>
        <p:nvSpPr>
          <p:cNvPr id="133" name="Google Shape;133;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43"/>
        <p:cNvGrpSpPr/>
        <p:nvPr/>
      </p:nvGrpSpPr>
      <p:grpSpPr>
        <a:xfrm>
          <a:off x="0" y="0"/>
          <a:ext cx="0" cy="0"/>
          <a:chOff x="0" y="0"/>
          <a:chExt cx="0" cy="0"/>
        </a:xfrm>
      </p:grpSpPr>
      <p:sp>
        <p:nvSpPr>
          <p:cNvPr id="144" name="Google Shape;144;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48"/>
          <p:cNvSpPr>
            <a:spLocks noGrp="1"/>
          </p:cNvSpPr>
          <p:nvPr>
            <p:ph type="pic" idx="2"/>
          </p:nvPr>
        </p:nvSpPr>
        <p:spPr>
          <a:xfrm>
            <a:off x="6096000" y="0"/>
            <a:ext cx="6096000" cy="6858000"/>
          </a:xfrm>
          <a:prstGeom prst="rect">
            <a:avLst/>
          </a:prstGeom>
          <a:noFill/>
          <a:ln>
            <a:noFill/>
          </a:ln>
        </p:spPr>
      </p:sp>
      <p:sp>
        <p:nvSpPr>
          <p:cNvPr id="148" name="Google Shape;148;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3"/>
          <p:cNvSpPr>
            <a:spLocks noGrp="1"/>
          </p:cNvSpPr>
          <p:nvPr>
            <p:ph type="pic" idx="2"/>
          </p:nvPr>
        </p:nvSpPr>
        <p:spPr>
          <a:xfrm>
            <a:off x="5600700" y="992187"/>
            <a:ext cx="6172200" cy="4873625"/>
          </a:xfrm>
          <a:prstGeom prst="rect">
            <a:avLst/>
          </a:prstGeom>
          <a:noFill/>
          <a:ln>
            <a:noFill/>
          </a:ln>
        </p:spPr>
      </p:sp>
      <p:sp>
        <p:nvSpPr>
          <p:cNvPr id="165" name="Google Shape;165;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6" name="Google Shape;166;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1">
  <p:cSld name="Two Content_1">
    <p:spTree>
      <p:nvGrpSpPr>
        <p:cNvPr id="1" name="Shape 175"/>
        <p:cNvGrpSpPr/>
        <p:nvPr/>
      </p:nvGrpSpPr>
      <p:grpSpPr>
        <a:xfrm>
          <a:off x="0" y="0"/>
          <a:ext cx="0" cy="0"/>
          <a:chOff x="0" y="0"/>
          <a:chExt cx="0" cy="0"/>
        </a:xfrm>
      </p:grpSpPr>
      <p:sp>
        <p:nvSpPr>
          <p:cNvPr id="176" name="Google Shape;176;g14ffb9326ec_0_158"/>
          <p:cNvSpPr txBox="1">
            <a:spLocks noGrp="1"/>
          </p:cNvSpPr>
          <p:nvPr>
            <p:ph type="title"/>
          </p:nvPr>
        </p:nvSpPr>
        <p:spPr>
          <a:xfrm>
            <a:off x="609600" y="685800"/>
            <a:ext cx="10058400" cy="839700"/>
          </a:xfrm>
          <a:prstGeom prst="rect">
            <a:avLst/>
          </a:prstGeom>
          <a:noFill/>
          <a:ln>
            <a:noFill/>
          </a:ln>
        </p:spPr>
        <p:txBody>
          <a:bodyPr spcFirstLastPara="1" wrap="square" lIns="45700" tIns="45700" rIns="45700" bIns="45700" anchor="t" anchorCtr="0">
            <a:normAutofit/>
          </a:bodyPr>
          <a:lstStyle>
            <a:lvl1pPr lvl="0" algn="l" rtl="0">
              <a:lnSpc>
                <a:spcPct val="100000"/>
              </a:lnSpc>
              <a:spcBef>
                <a:spcPts val="0"/>
              </a:spcBef>
              <a:spcAft>
                <a:spcPts val="0"/>
              </a:spcAft>
              <a:buClr>
                <a:schemeClr val="accent1"/>
              </a:buClr>
              <a:buSzPts val="37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900"/>
              <a:buNone/>
              <a:defRPr/>
            </a:lvl2pPr>
            <a:lvl3pPr lvl="2" algn="l" rtl="0">
              <a:lnSpc>
                <a:spcPct val="100000"/>
              </a:lnSpc>
              <a:spcBef>
                <a:spcPts val="0"/>
              </a:spcBef>
              <a:spcAft>
                <a:spcPts val="0"/>
              </a:spcAft>
              <a:buClr>
                <a:schemeClr val="accent1"/>
              </a:buClr>
              <a:buSzPts val="1900"/>
              <a:buNone/>
              <a:defRPr/>
            </a:lvl3pPr>
            <a:lvl4pPr lvl="3" algn="l" rtl="0">
              <a:lnSpc>
                <a:spcPct val="100000"/>
              </a:lnSpc>
              <a:spcBef>
                <a:spcPts val="0"/>
              </a:spcBef>
              <a:spcAft>
                <a:spcPts val="0"/>
              </a:spcAft>
              <a:buClr>
                <a:schemeClr val="accent1"/>
              </a:buClr>
              <a:buSzPts val="1900"/>
              <a:buNone/>
              <a:defRPr/>
            </a:lvl4pPr>
            <a:lvl5pPr lvl="4" algn="l" rtl="0">
              <a:lnSpc>
                <a:spcPct val="100000"/>
              </a:lnSpc>
              <a:spcBef>
                <a:spcPts val="0"/>
              </a:spcBef>
              <a:spcAft>
                <a:spcPts val="0"/>
              </a:spcAft>
              <a:buClr>
                <a:schemeClr val="accent1"/>
              </a:buClr>
              <a:buSzPts val="1900"/>
              <a:buNone/>
              <a:defRPr/>
            </a:lvl5pPr>
            <a:lvl6pPr lvl="5" algn="l" rtl="0">
              <a:lnSpc>
                <a:spcPct val="100000"/>
              </a:lnSpc>
              <a:spcBef>
                <a:spcPts val="0"/>
              </a:spcBef>
              <a:spcAft>
                <a:spcPts val="0"/>
              </a:spcAft>
              <a:buClr>
                <a:schemeClr val="accent1"/>
              </a:buClr>
              <a:buSzPts val="1900"/>
              <a:buNone/>
              <a:defRPr/>
            </a:lvl6pPr>
            <a:lvl7pPr lvl="6" algn="l" rtl="0">
              <a:lnSpc>
                <a:spcPct val="100000"/>
              </a:lnSpc>
              <a:spcBef>
                <a:spcPts val="0"/>
              </a:spcBef>
              <a:spcAft>
                <a:spcPts val="0"/>
              </a:spcAft>
              <a:buClr>
                <a:schemeClr val="accent1"/>
              </a:buClr>
              <a:buSzPts val="1900"/>
              <a:buNone/>
              <a:defRPr/>
            </a:lvl7pPr>
            <a:lvl8pPr lvl="7" algn="l" rtl="0">
              <a:lnSpc>
                <a:spcPct val="100000"/>
              </a:lnSpc>
              <a:spcBef>
                <a:spcPts val="0"/>
              </a:spcBef>
              <a:spcAft>
                <a:spcPts val="0"/>
              </a:spcAft>
              <a:buClr>
                <a:schemeClr val="accent1"/>
              </a:buClr>
              <a:buSzPts val="1900"/>
              <a:buNone/>
              <a:defRPr/>
            </a:lvl8pPr>
            <a:lvl9pPr lvl="8" algn="l" rtl="0">
              <a:lnSpc>
                <a:spcPct val="100000"/>
              </a:lnSpc>
              <a:spcBef>
                <a:spcPts val="0"/>
              </a:spcBef>
              <a:spcAft>
                <a:spcPts val="0"/>
              </a:spcAft>
              <a:buClr>
                <a:schemeClr val="accent1"/>
              </a:buClr>
              <a:buSzPts val="1900"/>
              <a:buNone/>
              <a:defRPr/>
            </a:lvl9pPr>
          </a:lstStyle>
          <a:p>
            <a:endParaRPr/>
          </a:p>
        </p:txBody>
      </p:sp>
      <p:sp>
        <p:nvSpPr>
          <p:cNvPr id="177" name="Google Shape;177;g14ffb9326ec_0_158"/>
          <p:cNvSpPr txBox="1">
            <a:spLocks noGrp="1"/>
          </p:cNvSpPr>
          <p:nvPr>
            <p:ph type="body" idx="1"/>
          </p:nvPr>
        </p:nvSpPr>
        <p:spPr>
          <a:xfrm>
            <a:off x="609600" y="1525587"/>
            <a:ext cx="5283300" cy="4651500"/>
          </a:xfrm>
          <a:prstGeom prst="rect">
            <a:avLst/>
          </a:prstGeom>
          <a:noFill/>
          <a:ln>
            <a:noFill/>
          </a:ln>
        </p:spPr>
        <p:txBody>
          <a:bodyPr spcFirstLastPara="1" wrap="square" lIns="45700" tIns="45700" rIns="45700" bIns="45700" anchor="t" anchorCtr="0">
            <a:normAutofit/>
          </a:bodyPr>
          <a:lstStyle>
            <a:lvl1pPr marL="457200" lvl="0"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1pPr>
            <a:lvl2pPr marL="914400" lvl="1"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2pPr>
            <a:lvl3pPr marL="1371600" lvl="2"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3pPr>
            <a:lvl4pPr marL="1828800" lvl="3"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4pPr>
            <a:lvl5pPr marL="2286000" lvl="4" indent="-355600" algn="l" rtl="0">
              <a:lnSpc>
                <a:spcPct val="120000"/>
              </a:lnSpc>
              <a:spcBef>
                <a:spcPts val="800"/>
              </a:spcBef>
              <a:spcAft>
                <a:spcPts val="0"/>
              </a:spcAft>
              <a:buClr>
                <a:srgbClr val="454454"/>
              </a:buClr>
              <a:buSzPts val="2000"/>
              <a:buFont typeface="Arial"/>
              <a:buChar char="•"/>
              <a:defRPr sz="2000">
                <a:latin typeface="Source Sans Pro"/>
                <a:ea typeface="Source Sans Pro"/>
                <a:cs typeface="Source Sans Pro"/>
                <a:sym typeface="Source Sans Pro"/>
              </a:defRPr>
            </a:lvl5pPr>
            <a:lvl6pPr marL="2743200" lvl="5" indent="-349250" algn="l" rtl="0">
              <a:lnSpc>
                <a:spcPct val="120000"/>
              </a:lnSpc>
              <a:spcBef>
                <a:spcPts val="800"/>
              </a:spcBef>
              <a:spcAft>
                <a:spcPts val="0"/>
              </a:spcAft>
              <a:buClr>
                <a:srgbClr val="454454"/>
              </a:buClr>
              <a:buSzPts val="1900"/>
              <a:buChar char="•"/>
              <a:defRPr/>
            </a:lvl6pPr>
            <a:lvl7pPr marL="3200400" lvl="6" indent="-349250" algn="l" rtl="0">
              <a:lnSpc>
                <a:spcPct val="120000"/>
              </a:lnSpc>
              <a:spcBef>
                <a:spcPts val="800"/>
              </a:spcBef>
              <a:spcAft>
                <a:spcPts val="0"/>
              </a:spcAft>
              <a:buClr>
                <a:srgbClr val="454454"/>
              </a:buClr>
              <a:buSzPts val="1900"/>
              <a:buChar char="•"/>
              <a:defRPr/>
            </a:lvl7pPr>
            <a:lvl8pPr marL="3657600" lvl="7" indent="-349250" algn="l" rtl="0">
              <a:lnSpc>
                <a:spcPct val="120000"/>
              </a:lnSpc>
              <a:spcBef>
                <a:spcPts val="800"/>
              </a:spcBef>
              <a:spcAft>
                <a:spcPts val="0"/>
              </a:spcAft>
              <a:buClr>
                <a:srgbClr val="454454"/>
              </a:buClr>
              <a:buSzPts val="1900"/>
              <a:buChar char="•"/>
              <a:defRPr/>
            </a:lvl8pPr>
            <a:lvl9pPr marL="4114800" lvl="8" indent="-349250" algn="l" rtl="0">
              <a:lnSpc>
                <a:spcPct val="120000"/>
              </a:lnSpc>
              <a:spcBef>
                <a:spcPts val="800"/>
              </a:spcBef>
              <a:spcAft>
                <a:spcPts val="0"/>
              </a:spcAft>
              <a:buClr>
                <a:srgbClr val="454454"/>
              </a:buClr>
              <a:buSzPts val="1900"/>
              <a:buChar char="•"/>
              <a:defRPr/>
            </a:lvl9pPr>
          </a:lstStyle>
          <a:p>
            <a:endParaRPr/>
          </a:p>
        </p:txBody>
      </p:sp>
      <p:sp>
        <p:nvSpPr>
          <p:cNvPr id="178" name="Google Shape;178;g14ffb9326ec_0_158"/>
          <p:cNvSpPr txBox="1">
            <a:spLocks noGrp="1"/>
          </p:cNvSpPr>
          <p:nvPr>
            <p:ph type="sldNum" idx="12"/>
          </p:nvPr>
        </p:nvSpPr>
        <p:spPr>
          <a:xfrm>
            <a:off x="11307327" y="6400414"/>
            <a:ext cx="275100" cy="276900"/>
          </a:xfrm>
          <a:prstGeom prst="rect">
            <a:avLst/>
          </a:prstGeom>
          <a:noFill/>
          <a:ln>
            <a:noFill/>
          </a:ln>
        </p:spPr>
        <p:txBody>
          <a:bodyPr spcFirstLastPara="1" wrap="square" lIns="45700" tIns="45700" rIns="45700" bIns="45700" anchor="ctr" anchorCtr="0">
            <a:noAutofit/>
          </a:bodyPr>
          <a:lstStyle>
            <a:lvl1pPr marL="0" lvl="0" indent="0" algn="r" rtl="0">
              <a:spcBef>
                <a:spcPts val="0"/>
              </a:spcBef>
              <a:buNone/>
              <a:defRPr sz="1200">
                <a:solidFill>
                  <a:srgbClr val="7F8EA3"/>
                </a:solidFill>
                <a:latin typeface="Avenir"/>
                <a:ea typeface="Avenir"/>
                <a:cs typeface="Avenir"/>
                <a:sym typeface="Avenir"/>
              </a:defRPr>
            </a:lvl1pPr>
            <a:lvl2pPr marL="0" lvl="1" indent="0" algn="r" rtl="0">
              <a:spcBef>
                <a:spcPts val="0"/>
              </a:spcBef>
              <a:buNone/>
              <a:defRPr sz="1200">
                <a:solidFill>
                  <a:srgbClr val="7F8EA3"/>
                </a:solidFill>
                <a:latin typeface="Avenir"/>
                <a:ea typeface="Avenir"/>
                <a:cs typeface="Avenir"/>
                <a:sym typeface="Avenir"/>
              </a:defRPr>
            </a:lvl2pPr>
            <a:lvl3pPr marL="0" lvl="2" indent="0" algn="r" rtl="0">
              <a:spcBef>
                <a:spcPts val="0"/>
              </a:spcBef>
              <a:buNone/>
              <a:defRPr sz="1200">
                <a:solidFill>
                  <a:srgbClr val="7F8EA3"/>
                </a:solidFill>
                <a:latin typeface="Avenir"/>
                <a:ea typeface="Avenir"/>
                <a:cs typeface="Avenir"/>
                <a:sym typeface="Avenir"/>
              </a:defRPr>
            </a:lvl3pPr>
            <a:lvl4pPr marL="0" lvl="3" indent="0" algn="r" rtl="0">
              <a:spcBef>
                <a:spcPts val="0"/>
              </a:spcBef>
              <a:buNone/>
              <a:defRPr sz="1200">
                <a:solidFill>
                  <a:srgbClr val="7F8EA3"/>
                </a:solidFill>
                <a:latin typeface="Avenir"/>
                <a:ea typeface="Avenir"/>
                <a:cs typeface="Avenir"/>
                <a:sym typeface="Avenir"/>
              </a:defRPr>
            </a:lvl4pPr>
            <a:lvl5pPr marL="0" lvl="4" indent="0" algn="r" rtl="0">
              <a:spcBef>
                <a:spcPts val="0"/>
              </a:spcBef>
              <a:buNone/>
              <a:defRPr sz="1200">
                <a:solidFill>
                  <a:srgbClr val="7F8EA3"/>
                </a:solidFill>
                <a:latin typeface="Avenir"/>
                <a:ea typeface="Avenir"/>
                <a:cs typeface="Avenir"/>
                <a:sym typeface="Avenir"/>
              </a:defRPr>
            </a:lvl5pPr>
            <a:lvl6pPr marL="0" lvl="5" indent="0" algn="r" rtl="0">
              <a:spcBef>
                <a:spcPts val="0"/>
              </a:spcBef>
              <a:buNone/>
              <a:defRPr sz="1200">
                <a:solidFill>
                  <a:srgbClr val="7F8EA3"/>
                </a:solidFill>
                <a:latin typeface="Avenir"/>
                <a:ea typeface="Avenir"/>
                <a:cs typeface="Avenir"/>
                <a:sym typeface="Avenir"/>
              </a:defRPr>
            </a:lvl6pPr>
            <a:lvl7pPr marL="0" lvl="6" indent="0" algn="r" rtl="0">
              <a:spcBef>
                <a:spcPts val="0"/>
              </a:spcBef>
              <a:buNone/>
              <a:defRPr sz="1200">
                <a:solidFill>
                  <a:srgbClr val="7F8EA3"/>
                </a:solidFill>
                <a:latin typeface="Avenir"/>
                <a:ea typeface="Avenir"/>
                <a:cs typeface="Avenir"/>
                <a:sym typeface="Avenir"/>
              </a:defRPr>
            </a:lvl7pPr>
            <a:lvl8pPr marL="0" lvl="7" indent="0" algn="r" rtl="0">
              <a:spcBef>
                <a:spcPts val="0"/>
              </a:spcBef>
              <a:buNone/>
              <a:defRPr sz="1200">
                <a:solidFill>
                  <a:srgbClr val="7F8EA3"/>
                </a:solidFill>
                <a:latin typeface="Avenir"/>
                <a:ea typeface="Avenir"/>
                <a:cs typeface="Avenir"/>
                <a:sym typeface="Avenir"/>
              </a:defRPr>
            </a:lvl8pPr>
            <a:lvl9pPr marL="0" lvl="8" indent="0" algn="r" rtl="0">
              <a:spcBef>
                <a:spcPts val="0"/>
              </a:spcBef>
              <a:buNone/>
              <a:defRPr sz="12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solidFill>
                <a:srgbClr val="8A8A8A"/>
              </a:solidFill>
              <a:latin typeface="Source Sans Pro"/>
              <a:ea typeface="Source Sans Pro"/>
              <a:cs typeface="Source Sans Pro"/>
              <a:sym typeface="Source Sans Pro"/>
            </a:endParaRPr>
          </a:p>
        </p:txBody>
      </p:sp>
      <p:sp>
        <p:nvSpPr>
          <p:cNvPr id="179" name="Google Shape;179;g14ffb9326ec_0_158"/>
          <p:cNvSpPr txBox="1">
            <a:spLocks noGrp="1"/>
          </p:cNvSpPr>
          <p:nvPr>
            <p:ph type="body" idx="2"/>
          </p:nvPr>
        </p:nvSpPr>
        <p:spPr>
          <a:xfrm>
            <a:off x="609600" y="330200"/>
            <a:ext cx="10058400" cy="355500"/>
          </a:xfrm>
          <a:prstGeom prst="rect">
            <a:avLst/>
          </a:prstGeom>
          <a:noFill/>
          <a:ln>
            <a:noFill/>
          </a:ln>
        </p:spPr>
        <p:txBody>
          <a:bodyPr spcFirstLastPara="1" wrap="square" lIns="45700" tIns="45700" rIns="45700" bIns="45700" anchor="t" anchorCtr="0">
            <a:normAutofit/>
          </a:bodyPr>
          <a:lstStyle>
            <a:lvl1pPr marL="457200" lvl="0" indent="-463550" algn="l" rtl="0">
              <a:lnSpc>
                <a:spcPct val="120000"/>
              </a:lnSpc>
              <a:spcBef>
                <a:spcPts val="800"/>
              </a:spcBef>
              <a:spcAft>
                <a:spcPts val="0"/>
              </a:spcAft>
              <a:buClr>
                <a:srgbClr val="454454"/>
              </a:buClr>
              <a:buSzPts val="3700"/>
              <a:buFont typeface="Source Sans Pro"/>
              <a:buChar char="•"/>
              <a:defRPr>
                <a:latin typeface="Source Sans Pro"/>
                <a:ea typeface="Source Sans Pro"/>
                <a:cs typeface="Source Sans Pro"/>
                <a:sym typeface="Source Sans Pro"/>
              </a:defRPr>
            </a:lvl1pPr>
            <a:lvl2pPr marL="914400" lvl="1" indent="-349250" algn="l" rtl="0">
              <a:lnSpc>
                <a:spcPct val="120000"/>
              </a:lnSpc>
              <a:spcBef>
                <a:spcPts val="800"/>
              </a:spcBef>
              <a:spcAft>
                <a:spcPts val="0"/>
              </a:spcAft>
              <a:buClr>
                <a:srgbClr val="454454"/>
              </a:buClr>
              <a:buSzPts val="1900"/>
              <a:buChar char="•"/>
              <a:defRPr/>
            </a:lvl2pPr>
            <a:lvl3pPr marL="1371600" lvl="2" indent="-349250" algn="l" rtl="0">
              <a:lnSpc>
                <a:spcPct val="120000"/>
              </a:lnSpc>
              <a:spcBef>
                <a:spcPts val="800"/>
              </a:spcBef>
              <a:spcAft>
                <a:spcPts val="0"/>
              </a:spcAft>
              <a:buClr>
                <a:srgbClr val="454454"/>
              </a:buClr>
              <a:buSzPts val="1900"/>
              <a:buChar char="•"/>
              <a:defRPr/>
            </a:lvl3pPr>
            <a:lvl4pPr marL="1828800" lvl="3" indent="-349250" algn="l" rtl="0">
              <a:lnSpc>
                <a:spcPct val="120000"/>
              </a:lnSpc>
              <a:spcBef>
                <a:spcPts val="800"/>
              </a:spcBef>
              <a:spcAft>
                <a:spcPts val="0"/>
              </a:spcAft>
              <a:buClr>
                <a:srgbClr val="454454"/>
              </a:buClr>
              <a:buSzPts val="1900"/>
              <a:buChar char="•"/>
              <a:defRPr/>
            </a:lvl4pPr>
            <a:lvl5pPr marL="2286000" lvl="4" indent="-349250" algn="l" rtl="0">
              <a:lnSpc>
                <a:spcPct val="120000"/>
              </a:lnSpc>
              <a:spcBef>
                <a:spcPts val="800"/>
              </a:spcBef>
              <a:spcAft>
                <a:spcPts val="0"/>
              </a:spcAft>
              <a:buClr>
                <a:srgbClr val="454454"/>
              </a:buClr>
              <a:buSzPts val="1900"/>
              <a:buChar char="•"/>
              <a:defRPr/>
            </a:lvl5pPr>
            <a:lvl6pPr marL="2743200" lvl="5" indent="-349250" algn="l" rtl="0">
              <a:lnSpc>
                <a:spcPct val="120000"/>
              </a:lnSpc>
              <a:spcBef>
                <a:spcPts val="800"/>
              </a:spcBef>
              <a:spcAft>
                <a:spcPts val="0"/>
              </a:spcAft>
              <a:buClr>
                <a:srgbClr val="454454"/>
              </a:buClr>
              <a:buSzPts val="1900"/>
              <a:buChar char="•"/>
              <a:defRPr/>
            </a:lvl6pPr>
            <a:lvl7pPr marL="3200400" lvl="6" indent="-349250" algn="l" rtl="0">
              <a:lnSpc>
                <a:spcPct val="120000"/>
              </a:lnSpc>
              <a:spcBef>
                <a:spcPts val="800"/>
              </a:spcBef>
              <a:spcAft>
                <a:spcPts val="0"/>
              </a:spcAft>
              <a:buClr>
                <a:srgbClr val="454454"/>
              </a:buClr>
              <a:buSzPts val="1900"/>
              <a:buChar char="•"/>
              <a:defRPr/>
            </a:lvl7pPr>
            <a:lvl8pPr marL="3657600" lvl="7" indent="-349250" algn="l" rtl="0">
              <a:lnSpc>
                <a:spcPct val="120000"/>
              </a:lnSpc>
              <a:spcBef>
                <a:spcPts val="800"/>
              </a:spcBef>
              <a:spcAft>
                <a:spcPts val="0"/>
              </a:spcAft>
              <a:buClr>
                <a:srgbClr val="454454"/>
              </a:buClr>
              <a:buSzPts val="1900"/>
              <a:buChar char="•"/>
              <a:defRPr/>
            </a:lvl8pPr>
            <a:lvl9pPr marL="4114800" lvl="8" indent="-349250" algn="l" rtl="0">
              <a:lnSpc>
                <a:spcPct val="120000"/>
              </a:lnSpc>
              <a:spcBef>
                <a:spcPts val="800"/>
              </a:spcBef>
              <a:spcAft>
                <a:spcPts val="0"/>
              </a:spcAft>
              <a:buClr>
                <a:srgbClr val="454454"/>
              </a:buClr>
              <a:buSzPts val="19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8"/>
        <p:cNvGrpSpPr/>
        <p:nvPr/>
      </p:nvGrpSpPr>
      <p:grpSpPr>
        <a:xfrm>
          <a:off x="0" y="0"/>
          <a:ext cx="0" cy="0"/>
          <a:chOff x="0" y="0"/>
          <a:chExt cx="0" cy="0"/>
        </a:xfrm>
      </p:grpSpPr>
      <p:sp>
        <p:nvSpPr>
          <p:cNvPr id="59" name="Google Shape;59;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app.zenhub.com/workspace/o/department-of-veterans-affairs/va.gov-team/issues/46636"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app.zenhub.com/workspace/o/department-of-veterans-affairs/va.gov-team/issues/46639" TargetMode="External"/><Relationship Id="rId5" Type="http://schemas.openxmlformats.org/officeDocument/2006/relationships/hyperlink" Target="https://app.zenhub.com/workspace/o/department-of-veterans-affairs/va.gov-team/issues/46638" TargetMode="External"/><Relationship Id="rId4" Type="http://schemas.openxmlformats.org/officeDocument/2006/relationships/hyperlink" Target="https://app.zenhub.com/workspace/o/department-of-veterans-affairs/va.gov-team/issues/46637"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staging.va.gov/download-your-irs-1095-b-tax-for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partment-of-veterans-affairs/va.gov-team/tree/master/products/health-care/1095b-tax-form"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hyperlink" Target="https://github.com/department-of-veterans-affairs/va.gov-team/blob/master/products/health-care/1095b-tax-form/product/testing-the-API.md" TargetMode="External"/><Relationship Id="rId4" Type="http://schemas.openxmlformats.org/officeDocument/2006/relationships/hyperlink" Target="https://github.com/department-of-veterans-affairs/va.gov-team/blob/master/products/health-care/1095b-tax-form/product/product-playbook.md"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cc02.safelinks.protection.outlook.com/?url=https%3A%2F%2Fgithub.com%2Fdepartment-of-veterans-affairs%2Fva.gov-team%2Fissues%2F38079&amp;data=05%7C01%7C%7C42cb541c5afb4778df0708da7a4e6662%7Ce95f1b23abaf45ee821db7ab251ab3bf%7C0%7C0%7C637956774402864737%7CUnknown%7CTWFpbGZsb3d8eyJWIjoiMC4wLjAwMDAiLCJQIjoiV2luMzIiLCJBTiI6Ik1haWwiLCJXVCI6Mn0%3D%7C3000%7C%7C%7C&amp;sdata=QLhj91Ok2pHdUcdo%2B0CogLzTR2J5G1hDm36F6lALChM%3D&amp;reserved=0"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epartment-of-veterans-affairs/va.gov-team/tree/master/products/health-care/health-apartment/Health%20Hub"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product/Change%20request%20-%201095-B%20Opt-in%20to%20paperless%20delivery%20vF%20sent%20to%20HEC%208.11.22.pdf"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github.com/department-of-veterans-affairs/va.gov-team/tree/master/products/health-care/1095b-tax-for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notesSlide" Target="../notesSlides/notesSlide2.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product/VA%201095-B_user%20flows_2-4-22.pdf" TargetMode="External"/><Relationship Id="rId3" Type="http://schemas.openxmlformats.org/officeDocument/2006/relationships/hyperlink" Target="https://github.com/department-of-veterans-affairs/va.gov-team/blob/master/products/health-care/1095b-tax-form/product/1095b-release-plan.md" TargetMode="External"/><Relationship Id="rId7" Type="http://schemas.openxmlformats.org/officeDocument/2006/relationships/hyperlink" Target="https://github.com/department-of-veterans-affairs/va.gov-team/blob/master/platform/information-architecture/ia-reviews/health-1095-b.md"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github.com/department-of-veterans-affairs/va.gov-team/tree/master/products/health-care/1095b-tax-form/design/Opt-in%20Profile%20Component%20designs%208.16.22" TargetMode="External"/><Relationship Id="rId5" Type="http://schemas.openxmlformats.org/officeDocument/2006/relationships/hyperlink" Target="https://github.com/department-of-veterans-affairs/va.gov-team/blob/master/products/health-care/1095b-tax-form/product/Business%20Owner%20Brief%2029JUL/1095-B%20Post-MVP%20Paperless%20Designs.pdf" TargetMode="External"/><Relationship Id="rId4" Type="http://schemas.openxmlformats.org/officeDocument/2006/relationships/hyperlink" Target="https://github.com/department-of-veterans-affairs/va.gov-team/blob/master/products/health-care/1095b-tax-form/product/1095B-Tax-Form-Product-Outline.md" TargetMode="External"/><Relationship Id="rId9" Type="http://schemas.openxmlformats.org/officeDocument/2006/relationships/hyperlink" Target="https://github.com/department-of-veterans-affairs/va.gov-team/blob/master/products/health-care/1095b-tax-form/Final%20documents/Crosslinks%20wayfinding%201095-B.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post-MVP%20future%20opt-in%20considerations/Change%20request%20-%201095-B%20Opt-in%20to%20paperless%20delivery%20vF%20sent%20to%20HEC%208.11.22.pdf"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github.com/department-of-veterans-affairs/va.gov-team/blob/master/products/health-care/1095b-tax-form/post-MVP%20future%20opt-in%20considerations/1095-B%20Profile%20Notifications%206.23.2022.pdf" TargetMode="External"/><Relationship Id="rId5" Type="http://schemas.openxmlformats.org/officeDocument/2006/relationships/hyperlink" Target="https://github.com/department-of-veterans-affairs/va.gov-team/blob/master/products/health-care/1095b-tax-form/Content/Sample%20Veteran%20communication.pdf" TargetMode="External"/><Relationship Id="rId4" Type="http://schemas.openxmlformats.org/officeDocument/2006/relationships/hyperlink" Target="https://github.com/department-of-veterans-affairs/va.gov-team/blob/master/products/health-care/1095b-tax-form/product/Business%20Owner%20Brief%2029JUL/1095-B%20Post-MVP%20Paperless%20Designs.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hyperlink" Target="https://app.zenhub.com/workspaces/myhealth-moteam-6261985a7d74510015ecc547/issues/department-of-veterans-affairs/va.gov-team/45592" TargetMode="External"/><Relationship Id="rId13" Type="http://schemas.openxmlformats.org/officeDocument/2006/relationships/hyperlink" Target="https://app.zenhub.com/workspaces/1095b-tax-form-61e19735167b2500170b2146/issues/department-of-veterans-affairs/va.gov-team/46185" TargetMode="External"/><Relationship Id="rId18" Type="http://schemas.openxmlformats.org/officeDocument/2006/relationships/hyperlink" Target="https://app.zenhub.com/workspaces/1095b-tax-form-61e19735167b2500170b2146/issues/department-of-veterans-affairs/va.gov-team/46636" TargetMode="External"/><Relationship Id="rId3" Type="http://schemas.openxmlformats.org/officeDocument/2006/relationships/hyperlink" Target="https://app.zenhub.com/workspaces/myhealth-moteam-6261985a7d74510015ecc547/issues/department-of-veterans-affairs/va.gov-team/46157" TargetMode="External"/><Relationship Id="rId21" Type="http://schemas.openxmlformats.org/officeDocument/2006/relationships/hyperlink" Target="https://app.zenhub.com/workspaces/1095b-tax-form-61e19735167b2500170b2146/issues/department-of-veterans-affairs/va.gov-team/46639" TargetMode="External"/><Relationship Id="rId7" Type="http://schemas.openxmlformats.org/officeDocument/2006/relationships/hyperlink" Target="https://app.zenhub.com/workspaces/myhealth-moteam-6261985a7d74510015ecc547/issues/department-of-veterans-affairs/va.gov-team/46159" TargetMode="External"/><Relationship Id="rId12" Type="http://schemas.openxmlformats.org/officeDocument/2006/relationships/hyperlink" Target="https://github.com/department-of-veterans-affairs/va.gov-team/blob/master/products/health-care/1095b-tax-form/Final%20documents/Designs/MVP%20designs/MVP%201095-B%20Designs%20PDF.pdf" TargetMode="External"/><Relationship Id="rId17" Type="http://schemas.openxmlformats.org/officeDocument/2006/relationships/hyperlink" Target="https://app.zenhub.com/workspaces/1095b-tax-form-61e19735167b2500170b2146/issues/department-of-veterans-affairs/va.gov-team/45846" TargetMode="External"/><Relationship Id="rId2" Type="http://schemas.openxmlformats.org/officeDocument/2006/relationships/notesSlide" Target="../notesSlides/notesSlide25.xml"/><Relationship Id="rId16" Type="http://schemas.openxmlformats.org/officeDocument/2006/relationships/hyperlink" Target="https://app.zenhub.com/workspaces/1095b-tax-form-61e19735167b2500170b2146/issues/department-of-veterans-affairs/va.gov-team/44401" TargetMode="External"/><Relationship Id="rId20" Type="http://schemas.openxmlformats.org/officeDocument/2006/relationships/hyperlink" Target="https://app.zenhub.com/workspaces/1095b-tax-form-61e19735167b2500170b2146/issues/department-of-veterans-affairs/va.gov-team/46638" TargetMode="External"/><Relationship Id="rId1" Type="http://schemas.openxmlformats.org/officeDocument/2006/relationships/slideLayout" Target="../slideLayouts/slideLayout2.xml"/><Relationship Id="rId6" Type="http://schemas.openxmlformats.org/officeDocument/2006/relationships/hyperlink" Target="https://github.com/department-of-veterans-affairs/va.gov-team/blob/master/products/health-care/health-apartment/Health%20Hub/Research/Research%20%232/HH_ResearchFindings.pdf" TargetMode="External"/><Relationship Id="rId11" Type="http://schemas.openxmlformats.org/officeDocument/2006/relationships/hyperlink" Target="https://app.zenhub.com/workspaces/1095b-tax-form-61e19735167b2500170b2146/issues/department-of-veterans-affairs/va.gov-team/46363" TargetMode="External"/><Relationship Id="rId5" Type="http://schemas.openxmlformats.org/officeDocument/2006/relationships/hyperlink" Target="https://app.zenhub.com/workspaces/myhealth-moteam-6261985a7d74510015ecc547/issues/department-of-veterans-affairs/va.gov-team/46158" TargetMode="External"/><Relationship Id="rId15" Type="http://schemas.openxmlformats.org/officeDocument/2006/relationships/hyperlink" Target="https://app.zenhub.com/workspaces/1095b-tax-form-61e19735167b2500170b2146/issues/department-of-veterans-affairs/va.gov-team/44810" TargetMode="External"/><Relationship Id="rId10" Type="http://schemas.openxmlformats.org/officeDocument/2006/relationships/hyperlink" Target="https://app.zenhub.com/workspaces/myhealth-moteam-6261985a7d74510015ecc547/issues/department-of-veterans-affairs/va.gov-team/45593" TargetMode="External"/><Relationship Id="rId19" Type="http://schemas.openxmlformats.org/officeDocument/2006/relationships/hyperlink" Target="https://app.zenhub.com/workspaces/1095b-tax-form-61e19735167b2500170b2146/issues/department-of-veterans-affairs/va.gov-team/46637" TargetMode="External"/><Relationship Id="rId4" Type="http://schemas.openxmlformats.org/officeDocument/2006/relationships/hyperlink" Target="https://github.com/department-of-veterans-affairs/va.gov-team/tree/master/products/health-care/health-apartment/Health%20Hub/Research/Research%20%232/Perigean%20notes" TargetMode="External"/><Relationship Id="rId9" Type="http://schemas.openxmlformats.org/officeDocument/2006/relationships/hyperlink" Target="https://github.com/department-of-veterans-affairs/va.gov-team/tree/master/products/health-care/health-apartment/Health%20Hub" TargetMode="External"/><Relationship Id="rId14" Type="http://schemas.openxmlformats.org/officeDocument/2006/relationships/hyperlink" Target="https://github.com/department-of-veterans-affairs/va.gov-team/blob/master/products/health-care/1095b-tax-form/Final%20documents/Designs/MVP%20designs/MVP%20authenticated%20Feature%20Toggle%20desktop%20design%209.2.22.png"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46206" TargetMode="External"/><Relationship Id="rId13" Type="http://schemas.openxmlformats.org/officeDocument/2006/relationships/hyperlink" Target="https://app.zenhub.com/workspaces/1095b-tax-form-61e19735167b2500170b2146/issues/department-of-veterans-affairs/va.gov-team/46165" TargetMode="External"/><Relationship Id="rId18" Type="http://schemas.openxmlformats.org/officeDocument/2006/relationships/hyperlink" Target="https://app.zenhub.com/workspaces/1095b-tax-form-61e19735167b2500170b2146/issues/department-of-veterans-affairs/va.gov-team/45502" TargetMode="External"/><Relationship Id="rId3" Type="http://schemas.openxmlformats.org/officeDocument/2006/relationships/hyperlink" Target="https://app.zenhub.com/workspaces/1095b-tax-form-61e19735167b2500170b2146/issues/department-of-veterans-affairs/va.gov-team/46181" TargetMode="External"/><Relationship Id="rId7" Type="http://schemas.openxmlformats.org/officeDocument/2006/relationships/hyperlink" Target="https://app.zenhub.com/workspaces/1095b-tax-form-61e19735167b2500170b2146/issues/department-of-veterans-affairs/va.gov-team/46220" TargetMode="External"/><Relationship Id="rId12" Type="http://schemas.openxmlformats.org/officeDocument/2006/relationships/hyperlink" Target="https://app.zenhub.com/workspaces/1095b-tax-form-61e19735167b2500170b2146/issues/department-of-veterans-affairs/va.gov-team/46213" TargetMode="External"/><Relationship Id="rId17" Type="http://schemas.openxmlformats.org/officeDocument/2006/relationships/hyperlink" Target="https://github.com/department-of-veterans-affairs/va.gov-team/tree/master/products/health-care/1095b-tax-form" TargetMode="External"/><Relationship Id="rId2" Type="http://schemas.openxmlformats.org/officeDocument/2006/relationships/notesSlide" Target="../notesSlides/notesSlide26.xml"/><Relationship Id="rId16" Type="http://schemas.openxmlformats.org/officeDocument/2006/relationships/hyperlink" Target="https://app.zenhub.com/workspaces/1095b-tax-form-61e19735167b2500170b2146/issues/department-of-veterans-affairs/va.gov-team/46162" TargetMode="External"/><Relationship Id="rId1" Type="http://schemas.openxmlformats.org/officeDocument/2006/relationships/slideLayout" Target="../slideLayouts/slideLayout2.xml"/><Relationship Id="rId6" Type="http://schemas.openxmlformats.org/officeDocument/2006/relationships/hyperlink" Target="https://app.zenhub.com/workspaces/1095b-tax-form-61e19735167b2500170b2146/issues/department-of-veterans-affairs/va.gov-team/46205" TargetMode="External"/><Relationship Id="rId11" Type="http://schemas.openxmlformats.org/officeDocument/2006/relationships/hyperlink" Target="https://app.zenhub.com/workspaces/1095b-tax-form-61e19735167b2500170b2146/issues/department-of-veterans-affairs/va.gov-team/46212" TargetMode="External"/><Relationship Id="rId5" Type="http://schemas.openxmlformats.org/officeDocument/2006/relationships/hyperlink" Target="https://github.com/department-of-veterans-affairs/va.gov-team/tree/master/products/health-care/1095b-tax-form/research/uat" TargetMode="External"/><Relationship Id="rId15" Type="http://schemas.openxmlformats.org/officeDocument/2006/relationships/hyperlink" Target="https://app.zenhub.com/workspaces/1095b-tax-form-61e19735167b2500170b2146/issues/department-of-veterans-affairs/va.gov-team/45532" TargetMode="External"/><Relationship Id="rId10" Type="http://schemas.openxmlformats.org/officeDocument/2006/relationships/hyperlink" Target="https://app.zenhub.com/workspaces/1095b-tax-form-61e19735167b2500170b2146/issues/department-of-veterans-affairs/va.gov-team/46211" TargetMode="External"/><Relationship Id="rId19" Type="http://schemas.openxmlformats.org/officeDocument/2006/relationships/hyperlink" Target="https://dsva.slack.com/archives/C02TUH5U3HS/p1662130007068019" TargetMode="External"/><Relationship Id="rId4" Type="http://schemas.openxmlformats.org/officeDocument/2006/relationships/hyperlink" Target="https://app.zenhub.com/workspaces/1095b-tax-form-61e19735167b2500170b2146/issues/department-of-veterans-affairs/va.gov-team/46209" TargetMode="External"/><Relationship Id="rId9" Type="http://schemas.openxmlformats.org/officeDocument/2006/relationships/hyperlink" Target="https://app.zenhub.com/workspaces/1095b-tax-form-61e19735167b2500170b2146/issues/department-of-veterans-affairs/va.gov-team/46210" TargetMode="External"/><Relationship Id="rId14" Type="http://schemas.openxmlformats.org/officeDocument/2006/relationships/hyperlink" Target="https://github.com/department-of-veterans-affairs/va.gov-team/blob/master/products/health-care/1095b-tax-form/product/Legal%20Review%20request%201095-B%20Opt%20-in%20to%20paperless%20delivery.pdf"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health-apartment/Health%20Hub/Research/Research%20%232/HH_ResearchFindings.pdf"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10 Demo</a:t>
            </a:r>
            <a:endParaRPr/>
          </a:p>
        </p:txBody>
      </p:sp>
      <p:sp>
        <p:nvSpPr>
          <p:cNvPr id="185" name="Google Shape;185;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Wednesday, September 7th ,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a:t>
            </a:r>
            <a:endParaRPr/>
          </a:p>
        </p:txBody>
      </p:sp>
      <p:sp>
        <p:nvSpPr>
          <p:cNvPr id="462" name="Google Shape;462;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10 DEMO</a:t>
            </a:r>
            <a:endParaRPr/>
          </a:p>
        </p:txBody>
      </p:sp>
      <p:sp>
        <p:nvSpPr>
          <p:cNvPr id="463" name="Google Shape;463;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464" name="Google Shape;464;p8"/>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2"/>
          <p:cNvSpPr/>
          <p:nvPr/>
        </p:nvSpPr>
        <p:spPr>
          <a:xfrm>
            <a:off x="10651665" y="1717108"/>
            <a:ext cx="968700" cy="45720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470" name="Google Shape;470;p22"/>
          <p:cNvSpPr txBox="1"/>
          <p:nvPr/>
        </p:nvSpPr>
        <p:spPr>
          <a:xfrm>
            <a:off x="183174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7</a:t>
            </a:r>
            <a:endParaRPr sz="900" b="1" i="0" u="none" strike="noStrike" cap="none">
              <a:solidFill>
                <a:srgbClr val="20212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4/20 – 5/03</a:t>
            </a:r>
            <a:endParaRPr sz="1400" b="0" i="0" u="none" strike="noStrike" cap="none">
              <a:solidFill>
                <a:srgbClr val="000000"/>
              </a:solidFill>
              <a:latin typeface="Century Gothic"/>
              <a:ea typeface="Century Gothic"/>
              <a:cs typeface="Century Gothic"/>
              <a:sym typeface="Century Gothic"/>
            </a:endParaRPr>
          </a:p>
        </p:txBody>
      </p:sp>
      <p:sp>
        <p:nvSpPr>
          <p:cNvPr id="471" name="Google Shape;471;p22"/>
          <p:cNvSpPr/>
          <p:nvPr/>
        </p:nvSpPr>
        <p:spPr>
          <a:xfrm>
            <a:off x="1619015" y="2638391"/>
            <a:ext cx="82200" cy="82500"/>
          </a:xfrm>
          <a:prstGeom prst="ellipse">
            <a:avLst/>
          </a:prstGeom>
          <a:solidFill>
            <a:srgbClr val="202120"/>
          </a:solidFill>
          <a:ln w="9525" cap="flat" cmpd="sng">
            <a:solidFill>
              <a:srgbClr val="303A4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72" name="Google Shape;472;p22"/>
          <p:cNvCxnSpPr/>
          <p:nvPr/>
        </p:nvCxnSpPr>
        <p:spPr>
          <a:xfrm flipH="1">
            <a:off x="2573278" y="1705658"/>
            <a:ext cx="25800" cy="4572000"/>
          </a:xfrm>
          <a:prstGeom prst="straightConnector1">
            <a:avLst/>
          </a:prstGeom>
          <a:noFill/>
          <a:ln w="9525" cap="flat" cmpd="sng">
            <a:solidFill>
              <a:srgbClr val="7F7F7F"/>
            </a:solidFill>
            <a:prstDash val="solid"/>
            <a:round/>
            <a:headEnd type="none" w="sm" len="sm"/>
            <a:tailEnd type="none" w="sm" len="sm"/>
          </a:ln>
        </p:spPr>
      </p:cxnSp>
      <p:cxnSp>
        <p:nvCxnSpPr>
          <p:cNvPr id="473" name="Google Shape;473;p22"/>
          <p:cNvCxnSpPr/>
          <p:nvPr/>
        </p:nvCxnSpPr>
        <p:spPr>
          <a:xfrm flipH="1">
            <a:off x="1545525" y="1703676"/>
            <a:ext cx="36900" cy="4572000"/>
          </a:xfrm>
          <a:prstGeom prst="straightConnector1">
            <a:avLst/>
          </a:prstGeom>
          <a:noFill/>
          <a:ln w="9525" cap="flat" cmpd="sng">
            <a:solidFill>
              <a:srgbClr val="7F7F7F"/>
            </a:solidFill>
            <a:prstDash val="solid"/>
            <a:round/>
            <a:headEnd type="none" w="sm" len="sm"/>
            <a:tailEnd type="none" w="sm" len="sm"/>
          </a:ln>
        </p:spPr>
      </p:cxnSp>
      <p:cxnSp>
        <p:nvCxnSpPr>
          <p:cNvPr id="474" name="Google Shape;474;p22"/>
          <p:cNvCxnSpPr/>
          <p:nvPr/>
        </p:nvCxnSpPr>
        <p:spPr>
          <a:xfrm flipH="1">
            <a:off x="3075867" y="1715402"/>
            <a:ext cx="7500" cy="4572000"/>
          </a:xfrm>
          <a:prstGeom prst="straightConnector1">
            <a:avLst/>
          </a:prstGeom>
          <a:noFill/>
          <a:ln w="9525" cap="flat" cmpd="sng">
            <a:solidFill>
              <a:srgbClr val="C7C7C7"/>
            </a:solidFill>
            <a:prstDash val="dot"/>
            <a:round/>
            <a:headEnd type="none" w="sm" len="sm"/>
            <a:tailEnd type="none" w="sm" len="sm"/>
          </a:ln>
        </p:spPr>
      </p:cxnSp>
      <p:cxnSp>
        <p:nvCxnSpPr>
          <p:cNvPr id="475" name="Google Shape;475;p22"/>
          <p:cNvCxnSpPr/>
          <p:nvPr/>
        </p:nvCxnSpPr>
        <p:spPr>
          <a:xfrm>
            <a:off x="2074934" y="1708140"/>
            <a:ext cx="0" cy="4572000"/>
          </a:xfrm>
          <a:prstGeom prst="straightConnector1">
            <a:avLst/>
          </a:prstGeom>
          <a:noFill/>
          <a:ln w="9525" cap="flat" cmpd="sng">
            <a:solidFill>
              <a:srgbClr val="C7C7C7"/>
            </a:solidFill>
            <a:prstDash val="dot"/>
            <a:round/>
            <a:headEnd type="none" w="sm" len="sm"/>
            <a:tailEnd type="none" w="sm" len="sm"/>
          </a:ln>
        </p:spPr>
      </p:cxnSp>
      <p:cxnSp>
        <p:nvCxnSpPr>
          <p:cNvPr id="476" name="Google Shape;476;p22"/>
          <p:cNvCxnSpPr/>
          <p:nvPr/>
        </p:nvCxnSpPr>
        <p:spPr>
          <a:xfrm>
            <a:off x="6637195" y="1702410"/>
            <a:ext cx="21300" cy="4572000"/>
          </a:xfrm>
          <a:prstGeom prst="straightConnector1">
            <a:avLst/>
          </a:prstGeom>
          <a:noFill/>
          <a:ln w="9525" cap="flat" cmpd="sng">
            <a:solidFill>
              <a:srgbClr val="7F7F7F"/>
            </a:solidFill>
            <a:prstDash val="solid"/>
            <a:round/>
            <a:headEnd type="none" w="sm" len="sm"/>
            <a:tailEnd type="none" w="sm" len="sm"/>
          </a:ln>
        </p:spPr>
      </p:cxnSp>
      <p:cxnSp>
        <p:nvCxnSpPr>
          <p:cNvPr id="477" name="Google Shape;477;p22"/>
          <p:cNvCxnSpPr/>
          <p:nvPr/>
        </p:nvCxnSpPr>
        <p:spPr>
          <a:xfrm rot="10800000" flipH="1">
            <a:off x="510273" y="2966135"/>
            <a:ext cx="11130600" cy="24300"/>
          </a:xfrm>
          <a:prstGeom prst="straightConnector1">
            <a:avLst/>
          </a:prstGeom>
          <a:noFill/>
          <a:ln w="9525" cap="flat" cmpd="sng">
            <a:solidFill>
              <a:srgbClr val="747C74"/>
            </a:solidFill>
            <a:prstDash val="solid"/>
            <a:round/>
            <a:headEnd type="none" w="sm" len="sm"/>
            <a:tailEnd type="none" w="sm" len="sm"/>
          </a:ln>
        </p:spPr>
      </p:cxnSp>
      <p:cxnSp>
        <p:nvCxnSpPr>
          <p:cNvPr id="478" name="Google Shape;478;p22"/>
          <p:cNvCxnSpPr/>
          <p:nvPr/>
        </p:nvCxnSpPr>
        <p:spPr>
          <a:xfrm rot="10800000" flipH="1">
            <a:off x="489860" y="4123348"/>
            <a:ext cx="11127600" cy="12300"/>
          </a:xfrm>
          <a:prstGeom prst="straightConnector1">
            <a:avLst/>
          </a:prstGeom>
          <a:noFill/>
          <a:ln w="9525" cap="flat" cmpd="sng">
            <a:solidFill>
              <a:srgbClr val="747C74"/>
            </a:solidFill>
            <a:prstDash val="solid"/>
            <a:round/>
            <a:headEnd type="none" w="sm" len="sm"/>
            <a:tailEnd type="none" w="sm" len="sm"/>
          </a:ln>
        </p:spPr>
      </p:cxnSp>
      <p:cxnSp>
        <p:nvCxnSpPr>
          <p:cNvPr id="479" name="Google Shape;479;p22"/>
          <p:cNvCxnSpPr/>
          <p:nvPr/>
        </p:nvCxnSpPr>
        <p:spPr>
          <a:xfrm rot="10800000" flipH="1">
            <a:off x="1582425" y="1703191"/>
            <a:ext cx="10058400" cy="6300"/>
          </a:xfrm>
          <a:prstGeom prst="straightConnector1">
            <a:avLst/>
          </a:prstGeom>
          <a:noFill/>
          <a:ln w="12700" cap="flat" cmpd="sng">
            <a:solidFill>
              <a:srgbClr val="202120"/>
            </a:solidFill>
            <a:prstDash val="solid"/>
            <a:round/>
            <a:headEnd type="none" w="sm" len="sm"/>
            <a:tailEnd type="none" w="sm" len="sm"/>
          </a:ln>
        </p:spPr>
      </p:cxnSp>
      <p:cxnSp>
        <p:nvCxnSpPr>
          <p:cNvPr id="480" name="Google Shape;480;p22"/>
          <p:cNvCxnSpPr/>
          <p:nvPr/>
        </p:nvCxnSpPr>
        <p:spPr>
          <a:xfrm>
            <a:off x="498105" y="5217626"/>
            <a:ext cx="11111100" cy="5700"/>
          </a:xfrm>
          <a:prstGeom prst="straightConnector1">
            <a:avLst/>
          </a:prstGeom>
          <a:noFill/>
          <a:ln w="9525" cap="flat" cmpd="sng">
            <a:solidFill>
              <a:srgbClr val="747C74"/>
            </a:solidFill>
            <a:prstDash val="solid"/>
            <a:round/>
            <a:headEnd type="none" w="sm" len="sm"/>
            <a:tailEnd type="none" w="sm" len="sm"/>
          </a:ln>
        </p:spPr>
      </p:cxnSp>
      <p:sp>
        <p:nvSpPr>
          <p:cNvPr id="481" name="Google Shape;481;p22"/>
          <p:cNvSpPr txBox="1"/>
          <p:nvPr/>
        </p:nvSpPr>
        <p:spPr>
          <a:xfrm>
            <a:off x="3114169" y="4895339"/>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82" name="Google Shape;482;p22"/>
          <p:cNvSpPr txBox="1"/>
          <p:nvPr/>
        </p:nvSpPr>
        <p:spPr>
          <a:xfrm>
            <a:off x="3114169" y="4895339"/>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cxnSp>
        <p:nvCxnSpPr>
          <p:cNvPr id="483" name="Google Shape;483;p22"/>
          <p:cNvCxnSpPr/>
          <p:nvPr/>
        </p:nvCxnSpPr>
        <p:spPr>
          <a:xfrm>
            <a:off x="6130668"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484" name="Google Shape;484;p22"/>
          <p:cNvCxnSpPr/>
          <p:nvPr/>
        </p:nvCxnSpPr>
        <p:spPr>
          <a:xfrm>
            <a:off x="5149103" y="1709492"/>
            <a:ext cx="0" cy="4572000"/>
          </a:xfrm>
          <a:prstGeom prst="straightConnector1">
            <a:avLst/>
          </a:prstGeom>
          <a:noFill/>
          <a:ln w="9525" cap="flat" cmpd="sng">
            <a:solidFill>
              <a:srgbClr val="C7C7C7"/>
            </a:solidFill>
            <a:prstDash val="dot"/>
            <a:round/>
            <a:headEnd type="none" w="sm" len="sm"/>
            <a:tailEnd type="none" w="sm" len="sm"/>
          </a:ln>
        </p:spPr>
      </p:cxnSp>
      <p:grpSp>
        <p:nvGrpSpPr>
          <p:cNvPr id="485" name="Google Shape;485;p22"/>
          <p:cNvGrpSpPr/>
          <p:nvPr/>
        </p:nvGrpSpPr>
        <p:grpSpPr>
          <a:xfrm>
            <a:off x="11134417" y="1105884"/>
            <a:ext cx="1073399" cy="5250466"/>
            <a:chOff x="7097835" y="1374531"/>
            <a:chExt cx="1365300" cy="6659648"/>
          </a:xfrm>
        </p:grpSpPr>
        <p:cxnSp>
          <p:nvCxnSpPr>
            <p:cNvPr id="486" name="Google Shape;486;p22"/>
            <p:cNvCxnSpPr/>
            <p:nvPr/>
          </p:nvCxnSpPr>
          <p:spPr>
            <a:xfrm flipH="1">
              <a:off x="7731564" y="1782179"/>
              <a:ext cx="4800" cy="6252000"/>
            </a:xfrm>
            <a:prstGeom prst="straightConnector1">
              <a:avLst/>
            </a:prstGeom>
            <a:noFill/>
            <a:ln w="12700" cap="flat" cmpd="sng">
              <a:solidFill>
                <a:srgbClr val="A1AEBF"/>
              </a:solidFill>
              <a:prstDash val="solid"/>
              <a:round/>
              <a:headEnd type="none" w="sm" len="sm"/>
              <a:tailEnd type="none" w="sm" len="sm"/>
            </a:ln>
          </p:spPr>
        </p:cxnSp>
        <p:grpSp>
          <p:nvGrpSpPr>
            <p:cNvPr id="487" name="Google Shape;487;p22"/>
            <p:cNvGrpSpPr/>
            <p:nvPr/>
          </p:nvGrpSpPr>
          <p:grpSpPr>
            <a:xfrm>
              <a:off x="7097835" y="1374531"/>
              <a:ext cx="1365300" cy="422053"/>
              <a:chOff x="7218485" y="1406281"/>
              <a:chExt cx="1365300" cy="422053"/>
            </a:xfrm>
          </p:grpSpPr>
          <p:sp>
            <p:nvSpPr>
              <p:cNvPr id="488" name="Google Shape;488;p22"/>
              <p:cNvSpPr/>
              <p:nvPr/>
            </p:nvSpPr>
            <p:spPr>
              <a:xfrm>
                <a:off x="7218485" y="1406281"/>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100" b="1" i="0" u="none" strike="noStrike" cap="none">
                    <a:solidFill>
                      <a:srgbClr val="022D50"/>
                    </a:solidFill>
                    <a:latin typeface="Century Gothic"/>
                    <a:ea typeface="Century Gothic"/>
                    <a:cs typeface="Century Gothic"/>
                    <a:sym typeface="Century Gothic"/>
                  </a:rPr>
                  <a:t>WE ARE HERE</a:t>
                </a:r>
                <a:endParaRPr sz="1100" b="1" i="0" u="none" strike="noStrike" cap="none">
                  <a:solidFill>
                    <a:srgbClr val="022D50"/>
                  </a:solidFill>
                  <a:latin typeface="Century Gothic"/>
                  <a:ea typeface="Century Gothic"/>
                  <a:cs typeface="Century Gothic"/>
                  <a:sym typeface="Century Gothic"/>
                </a:endParaRPr>
              </a:p>
            </p:txBody>
          </p:sp>
          <p:sp>
            <p:nvSpPr>
              <p:cNvPr id="489" name="Google Shape;489;p22"/>
              <p:cNvSpPr/>
              <p:nvPr/>
            </p:nvSpPr>
            <p:spPr>
              <a:xfrm rot="10800000">
                <a:off x="7773176" y="1745834"/>
                <a:ext cx="171300" cy="8250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490" name="Google Shape;490;p22"/>
          <p:cNvCxnSpPr/>
          <p:nvPr/>
        </p:nvCxnSpPr>
        <p:spPr>
          <a:xfrm flipH="1">
            <a:off x="11622233" y="1710135"/>
            <a:ext cx="9900" cy="4572000"/>
          </a:xfrm>
          <a:prstGeom prst="straightConnector1">
            <a:avLst/>
          </a:prstGeom>
          <a:noFill/>
          <a:ln w="9525" cap="flat" cmpd="sng">
            <a:solidFill>
              <a:srgbClr val="7F7F7F"/>
            </a:solidFill>
            <a:prstDash val="solid"/>
            <a:round/>
            <a:headEnd type="none" w="sm" len="sm"/>
            <a:tailEnd type="none" w="sm" len="sm"/>
          </a:ln>
        </p:spPr>
      </p:cxnSp>
      <p:cxnSp>
        <p:nvCxnSpPr>
          <p:cNvPr id="491" name="Google Shape;491;p22"/>
          <p:cNvCxnSpPr/>
          <p:nvPr/>
        </p:nvCxnSpPr>
        <p:spPr>
          <a:xfrm>
            <a:off x="4106617" y="1724445"/>
            <a:ext cx="0" cy="4572000"/>
          </a:xfrm>
          <a:prstGeom prst="straightConnector1">
            <a:avLst/>
          </a:prstGeom>
          <a:noFill/>
          <a:ln w="9525" cap="flat" cmpd="sng">
            <a:solidFill>
              <a:srgbClr val="C7C7C7"/>
            </a:solidFill>
            <a:prstDash val="dot"/>
            <a:round/>
            <a:headEnd type="none" w="sm" len="sm"/>
            <a:tailEnd type="none" w="sm" len="sm"/>
          </a:ln>
        </p:spPr>
      </p:cxnSp>
      <p:sp>
        <p:nvSpPr>
          <p:cNvPr id="492" name="Google Shape;492;p22"/>
          <p:cNvSpPr/>
          <p:nvPr/>
        </p:nvSpPr>
        <p:spPr>
          <a:xfrm>
            <a:off x="548673" y="2232258"/>
            <a:ext cx="8139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Product &amp; Delivery</a:t>
            </a:r>
            <a:endParaRPr sz="900" b="1" i="0" u="none" strike="noStrike" cap="none">
              <a:solidFill>
                <a:srgbClr val="303A46"/>
              </a:solidFill>
              <a:latin typeface="Century Gothic"/>
              <a:ea typeface="Century Gothic"/>
              <a:cs typeface="Century Gothic"/>
              <a:sym typeface="Century Gothic"/>
            </a:endParaRPr>
          </a:p>
        </p:txBody>
      </p:sp>
      <p:sp>
        <p:nvSpPr>
          <p:cNvPr id="493" name="Google Shape;493;p22"/>
          <p:cNvSpPr/>
          <p:nvPr/>
        </p:nvSpPr>
        <p:spPr>
          <a:xfrm>
            <a:off x="548673" y="4447685"/>
            <a:ext cx="8139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Engineering &amp; Development</a:t>
            </a:r>
            <a:endParaRPr sz="900" b="1" i="0" u="none" strike="noStrike" cap="none">
              <a:solidFill>
                <a:srgbClr val="303A46"/>
              </a:solidFill>
              <a:latin typeface="Century Gothic"/>
              <a:ea typeface="Century Gothic"/>
              <a:cs typeface="Century Gothic"/>
              <a:sym typeface="Century Gothic"/>
            </a:endParaRPr>
          </a:p>
        </p:txBody>
      </p:sp>
      <p:sp>
        <p:nvSpPr>
          <p:cNvPr id="494" name="Google Shape;494;p22"/>
          <p:cNvSpPr/>
          <p:nvPr/>
        </p:nvSpPr>
        <p:spPr>
          <a:xfrm>
            <a:off x="503373" y="3255975"/>
            <a:ext cx="9045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User Experience &amp; Design</a:t>
            </a:r>
            <a:endParaRPr sz="900" b="1" i="0" u="none" strike="noStrike" cap="none">
              <a:solidFill>
                <a:srgbClr val="303A46"/>
              </a:solidFill>
              <a:latin typeface="Century Gothic"/>
              <a:ea typeface="Century Gothic"/>
              <a:cs typeface="Century Gothic"/>
              <a:sym typeface="Century Gothic"/>
            </a:endParaRPr>
          </a:p>
        </p:txBody>
      </p:sp>
      <p:pic>
        <p:nvPicPr>
          <p:cNvPr id="495" name="Google Shape;495;p22"/>
          <p:cNvPicPr preferRelativeResize="0"/>
          <p:nvPr/>
        </p:nvPicPr>
        <p:blipFill rotWithShape="1">
          <a:blip r:embed="rId3">
            <a:alphaModFix/>
          </a:blip>
          <a:srcRect/>
          <a:stretch/>
        </p:blipFill>
        <p:spPr>
          <a:xfrm>
            <a:off x="823035" y="3642177"/>
            <a:ext cx="265176" cy="265176"/>
          </a:xfrm>
          <a:prstGeom prst="rect">
            <a:avLst/>
          </a:prstGeom>
          <a:noFill/>
          <a:ln>
            <a:noFill/>
          </a:ln>
        </p:spPr>
      </p:pic>
      <p:pic>
        <p:nvPicPr>
          <p:cNvPr id="496" name="Google Shape;496;p22"/>
          <p:cNvPicPr preferRelativeResize="0"/>
          <p:nvPr/>
        </p:nvPicPr>
        <p:blipFill rotWithShape="1">
          <a:blip r:embed="rId4">
            <a:alphaModFix/>
          </a:blip>
          <a:srcRect/>
          <a:stretch/>
        </p:blipFill>
        <p:spPr>
          <a:xfrm>
            <a:off x="823035" y="2584138"/>
            <a:ext cx="265176" cy="265176"/>
          </a:xfrm>
          <a:prstGeom prst="rect">
            <a:avLst/>
          </a:prstGeom>
          <a:noFill/>
          <a:ln>
            <a:noFill/>
          </a:ln>
        </p:spPr>
      </p:pic>
      <p:pic>
        <p:nvPicPr>
          <p:cNvPr id="497" name="Google Shape;497;p22"/>
          <p:cNvPicPr preferRelativeResize="0"/>
          <p:nvPr/>
        </p:nvPicPr>
        <p:blipFill rotWithShape="1">
          <a:blip r:embed="rId5">
            <a:alphaModFix/>
          </a:blip>
          <a:srcRect/>
          <a:stretch/>
        </p:blipFill>
        <p:spPr>
          <a:xfrm>
            <a:off x="823035" y="4790332"/>
            <a:ext cx="265176" cy="265176"/>
          </a:xfrm>
          <a:prstGeom prst="rect">
            <a:avLst/>
          </a:prstGeom>
          <a:noFill/>
          <a:ln>
            <a:noFill/>
          </a:ln>
        </p:spPr>
      </p:pic>
      <p:sp>
        <p:nvSpPr>
          <p:cNvPr id="498" name="Google Shape;498;p22"/>
          <p:cNvSpPr txBox="1"/>
          <p:nvPr/>
        </p:nvSpPr>
        <p:spPr>
          <a:xfrm>
            <a:off x="1523115" y="2789672"/>
            <a:ext cx="529500" cy="107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700" b="0" i="0" u="none" strike="noStrike" cap="none">
                <a:solidFill>
                  <a:srgbClr val="202120"/>
                </a:solidFill>
                <a:latin typeface="Century Gothic"/>
                <a:ea typeface="Century Gothic"/>
                <a:cs typeface="Century Gothic"/>
                <a:sym typeface="Century Gothic"/>
              </a:rPr>
              <a:t>Kickoff </a:t>
            </a:r>
            <a:endParaRPr sz="700" b="0" i="0" u="none" strike="noStrike" cap="none">
              <a:solidFill>
                <a:srgbClr val="202120"/>
              </a:solidFill>
              <a:latin typeface="Century Gothic"/>
              <a:ea typeface="Century Gothic"/>
              <a:cs typeface="Century Gothic"/>
              <a:sym typeface="Century Gothic"/>
            </a:endParaRPr>
          </a:p>
        </p:txBody>
      </p:sp>
      <p:cxnSp>
        <p:nvCxnSpPr>
          <p:cNvPr id="499" name="Google Shape;499;p22"/>
          <p:cNvCxnSpPr/>
          <p:nvPr/>
        </p:nvCxnSpPr>
        <p:spPr>
          <a:xfrm flipH="1">
            <a:off x="3594642" y="1727052"/>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500" name="Google Shape;500;p22"/>
          <p:cNvCxnSpPr/>
          <p:nvPr/>
        </p:nvCxnSpPr>
        <p:spPr>
          <a:xfrm flipH="1">
            <a:off x="4604175" y="1712678"/>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501" name="Google Shape;501;p22"/>
          <p:cNvCxnSpPr/>
          <p:nvPr/>
        </p:nvCxnSpPr>
        <p:spPr>
          <a:xfrm flipH="1">
            <a:off x="5617543" y="1714337"/>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502" name="Google Shape;502;p22"/>
          <p:cNvCxnSpPr/>
          <p:nvPr/>
        </p:nvCxnSpPr>
        <p:spPr>
          <a:xfrm flipH="1">
            <a:off x="7645213" y="1702410"/>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503" name="Google Shape;503;p22"/>
          <p:cNvCxnSpPr/>
          <p:nvPr/>
        </p:nvCxnSpPr>
        <p:spPr>
          <a:xfrm flipH="1">
            <a:off x="8649411" y="1710662"/>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504" name="Google Shape;504;p22"/>
          <p:cNvCxnSpPr/>
          <p:nvPr/>
        </p:nvCxnSpPr>
        <p:spPr>
          <a:xfrm flipH="1">
            <a:off x="9653609" y="1712678"/>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505" name="Google Shape;505;p22"/>
          <p:cNvCxnSpPr/>
          <p:nvPr/>
        </p:nvCxnSpPr>
        <p:spPr>
          <a:xfrm flipH="1">
            <a:off x="10676747" y="1702165"/>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506" name="Google Shape;506;p22"/>
          <p:cNvCxnSpPr/>
          <p:nvPr/>
        </p:nvCxnSpPr>
        <p:spPr>
          <a:xfrm>
            <a:off x="7143086" y="1713815"/>
            <a:ext cx="0" cy="4572000"/>
          </a:xfrm>
          <a:prstGeom prst="straightConnector1">
            <a:avLst/>
          </a:prstGeom>
          <a:noFill/>
          <a:ln w="9525" cap="flat" cmpd="sng">
            <a:solidFill>
              <a:srgbClr val="C7C7C7"/>
            </a:solidFill>
            <a:prstDash val="dot"/>
            <a:round/>
            <a:headEnd type="none" w="sm" len="sm"/>
            <a:tailEnd type="none" w="sm" len="sm"/>
          </a:ln>
        </p:spPr>
      </p:cxnSp>
      <p:cxnSp>
        <p:nvCxnSpPr>
          <p:cNvPr id="507" name="Google Shape;507;p22"/>
          <p:cNvCxnSpPr/>
          <p:nvPr/>
        </p:nvCxnSpPr>
        <p:spPr>
          <a:xfrm>
            <a:off x="11146922" y="1712228"/>
            <a:ext cx="0" cy="4572000"/>
          </a:xfrm>
          <a:prstGeom prst="straightConnector1">
            <a:avLst/>
          </a:prstGeom>
          <a:noFill/>
          <a:ln w="9525" cap="flat" cmpd="sng">
            <a:solidFill>
              <a:srgbClr val="C7C7C7"/>
            </a:solidFill>
            <a:prstDash val="dot"/>
            <a:round/>
            <a:headEnd type="none" w="sm" len="sm"/>
            <a:tailEnd type="none" w="sm" len="sm"/>
          </a:ln>
        </p:spPr>
      </p:cxnSp>
      <p:cxnSp>
        <p:nvCxnSpPr>
          <p:cNvPr id="508" name="Google Shape;508;p22"/>
          <p:cNvCxnSpPr/>
          <p:nvPr/>
        </p:nvCxnSpPr>
        <p:spPr>
          <a:xfrm>
            <a:off x="10154932"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509" name="Google Shape;509;p22"/>
          <p:cNvCxnSpPr/>
          <p:nvPr/>
        </p:nvCxnSpPr>
        <p:spPr>
          <a:xfrm>
            <a:off x="9159179" y="1724445"/>
            <a:ext cx="0" cy="4572000"/>
          </a:xfrm>
          <a:prstGeom prst="straightConnector1">
            <a:avLst/>
          </a:prstGeom>
          <a:noFill/>
          <a:ln w="9525" cap="flat" cmpd="sng">
            <a:solidFill>
              <a:srgbClr val="C7C7C7"/>
            </a:solidFill>
            <a:prstDash val="dot"/>
            <a:round/>
            <a:headEnd type="none" w="sm" len="sm"/>
            <a:tailEnd type="none" w="sm" len="sm"/>
          </a:ln>
        </p:spPr>
      </p:cxnSp>
      <p:cxnSp>
        <p:nvCxnSpPr>
          <p:cNvPr id="510" name="Google Shape;510;p22"/>
          <p:cNvCxnSpPr/>
          <p:nvPr/>
        </p:nvCxnSpPr>
        <p:spPr>
          <a:xfrm>
            <a:off x="8156805" y="1724445"/>
            <a:ext cx="0" cy="4572000"/>
          </a:xfrm>
          <a:prstGeom prst="straightConnector1">
            <a:avLst/>
          </a:prstGeom>
          <a:noFill/>
          <a:ln w="9525" cap="flat" cmpd="sng">
            <a:solidFill>
              <a:srgbClr val="C7C7C7"/>
            </a:solidFill>
            <a:prstDash val="dot"/>
            <a:round/>
            <a:headEnd type="none" w="sm" len="sm"/>
            <a:tailEnd type="none" w="sm" len="sm"/>
          </a:ln>
        </p:spPr>
      </p:cxnSp>
      <p:sp>
        <p:nvSpPr>
          <p:cNvPr id="511" name="Google Shape;511;p22"/>
          <p:cNvSpPr txBox="1"/>
          <p:nvPr/>
        </p:nvSpPr>
        <p:spPr>
          <a:xfrm>
            <a:off x="385291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9</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5/18 – 5/31 </a:t>
            </a:r>
            <a:endParaRPr sz="1400" b="0" i="0" u="none" strike="noStrike" cap="none">
              <a:solidFill>
                <a:srgbClr val="000000"/>
              </a:solidFill>
              <a:latin typeface="Century Gothic"/>
              <a:ea typeface="Century Gothic"/>
              <a:cs typeface="Century Gothic"/>
              <a:sym typeface="Century Gothic"/>
            </a:endParaRPr>
          </a:p>
        </p:txBody>
      </p:sp>
      <p:sp>
        <p:nvSpPr>
          <p:cNvPr id="512" name="Google Shape;512;p22"/>
          <p:cNvSpPr txBox="1"/>
          <p:nvPr/>
        </p:nvSpPr>
        <p:spPr>
          <a:xfrm>
            <a:off x="486350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10</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6/01 – 6/14</a:t>
            </a:r>
            <a:endParaRPr sz="1400" b="0" i="0" u="none" strike="noStrike" cap="none">
              <a:solidFill>
                <a:srgbClr val="000000"/>
              </a:solidFill>
              <a:latin typeface="Century Gothic"/>
              <a:ea typeface="Century Gothic"/>
              <a:cs typeface="Century Gothic"/>
              <a:sym typeface="Century Gothic"/>
            </a:endParaRPr>
          </a:p>
        </p:txBody>
      </p:sp>
      <p:sp>
        <p:nvSpPr>
          <p:cNvPr id="513" name="Google Shape;513;p22"/>
          <p:cNvSpPr txBox="1"/>
          <p:nvPr/>
        </p:nvSpPr>
        <p:spPr>
          <a:xfrm>
            <a:off x="587408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11</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6/15 – 6/28</a:t>
            </a:r>
            <a:endParaRPr sz="1400" b="0" i="0" u="none" strike="noStrike" cap="none">
              <a:solidFill>
                <a:srgbClr val="000000"/>
              </a:solidFill>
              <a:latin typeface="Century Gothic"/>
              <a:ea typeface="Century Gothic"/>
              <a:cs typeface="Century Gothic"/>
              <a:sym typeface="Century Gothic"/>
            </a:endParaRPr>
          </a:p>
        </p:txBody>
      </p:sp>
      <p:sp>
        <p:nvSpPr>
          <p:cNvPr id="514" name="Google Shape;514;p22"/>
          <p:cNvSpPr txBox="1"/>
          <p:nvPr/>
        </p:nvSpPr>
        <p:spPr>
          <a:xfrm>
            <a:off x="688467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13</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6/29 – 7/12</a:t>
            </a:r>
            <a:endParaRPr sz="1400" b="0" i="0" u="none" strike="noStrike" cap="none">
              <a:solidFill>
                <a:srgbClr val="000000"/>
              </a:solidFill>
              <a:latin typeface="Century Gothic"/>
              <a:ea typeface="Century Gothic"/>
              <a:cs typeface="Century Gothic"/>
              <a:sym typeface="Century Gothic"/>
            </a:endParaRPr>
          </a:p>
        </p:txBody>
      </p:sp>
      <p:sp>
        <p:nvSpPr>
          <p:cNvPr id="515" name="Google Shape;515;p22"/>
          <p:cNvSpPr txBox="1"/>
          <p:nvPr/>
        </p:nvSpPr>
        <p:spPr>
          <a:xfrm>
            <a:off x="789525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14</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7/13 – 7/26</a:t>
            </a:r>
            <a:endParaRPr sz="1400" b="0" i="0" u="none" strike="noStrike" cap="none">
              <a:solidFill>
                <a:srgbClr val="000000"/>
              </a:solidFill>
              <a:latin typeface="Century Gothic"/>
              <a:ea typeface="Century Gothic"/>
              <a:cs typeface="Century Gothic"/>
              <a:sym typeface="Century Gothic"/>
            </a:endParaRPr>
          </a:p>
        </p:txBody>
      </p:sp>
      <p:sp>
        <p:nvSpPr>
          <p:cNvPr id="516" name="Google Shape;516;p22"/>
          <p:cNvSpPr txBox="1"/>
          <p:nvPr/>
        </p:nvSpPr>
        <p:spPr>
          <a:xfrm>
            <a:off x="890584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15</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7/27 – 8/09</a:t>
            </a:r>
            <a:endParaRPr sz="1400" b="0" i="0" u="none" strike="noStrike" cap="none">
              <a:solidFill>
                <a:srgbClr val="000000"/>
              </a:solidFill>
              <a:latin typeface="Century Gothic"/>
              <a:ea typeface="Century Gothic"/>
              <a:cs typeface="Century Gothic"/>
              <a:sym typeface="Century Gothic"/>
            </a:endParaRPr>
          </a:p>
        </p:txBody>
      </p:sp>
      <p:sp>
        <p:nvSpPr>
          <p:cNvPr id="517" name="Google Shape;517;p22"/>
          <p:cNvSpPr txBox="1"/>
          <p:nvPr/>
        </p:nvSpPr>
        <p:spPr>
          <a:xfrm>
            <a:off x="991642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16</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8/10 – 8/23</a:t>
            </a:r>
            <a:endParaRPr sz="1400" b="0" i="0" u="none" strike="noStrike" cap="none">
              <a:solidFill>
                <a:srgbClr val="000000"/>
              </a:solidFill>
              <a:latin typeface="Century Gothic"/>
              <a:ea typeface="Century Gothic"/>
              <a:cs typeface="Century Gothic"/>
              <a:sym typeface="Century Gothic"/>
            </a:endParaRPr>
          </a:p>
        </p:txBody>
      </p:sp>
      <p:sp>
        <p:nvSpPr>
          <p:cNvPr id="518" name="Google Shape;518;p22"/>
          <p:cNvSpPr txBox="1"/>
          <p:nvPr/>
        </p:nvSpPr>
        <p:spPr>
          <a:xfrm>
            <a:off x="1092701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17</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8/24 – 9/6</a:t>
            </a:r>
            <a:endParaRPr sz="1400" b="0" i="0" u="none" strike="noStrike" cap="none">
              <a:solidFill>
                <a:srgbClr val="000000"/>
              </a:solidFill>
              <a:latin typeface="Century Gothic"/>
              <a:ea typeface="Century Gothic"/>
              <a:cs typeface="Century Gothic"/>
              <a:sym typeface="Century Gothic"/>
            </a:endParaRPr>
          </a:p>
        </p:txBody>
      </p:sp>
      <p:sp>
        <p:nvSpPr>
          <p:cNvPr id="519" name="Google Shape;519;p22"/>
          <p:cNvSpPr txBox="1"/>
          <p:nvPr/>
        </p:nvSpPr>
        <p:spPr>
          <a:xfrm>
            <a:off x="2842331" y="1411002"/>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8</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5/04 – 5/17</a:t>
            </a:r>
            <a:endParaRPr sz="1400" b="0" i="0" u="none" strike="noStrike" cap="none">
              <a:solidFill>
                <a:srgbClr val="000000"/>
              </a:solidFill>
              <a:latin typeface="Century Gothic"/>
              <a:ea typeface="Century Gothic"/>
              <a:cs typeface="Century Gothic"/>
              <a:sym typeface="Century Gothic"/>
            </a:endParaRPr>
          </a:p>
        </p:txBody>
      </p:sp>
      <p:sp>
        <p:nvSpPr>
          <p:cNvPr id="520" name="Google Shape;520;p22"/>
          <p:cNvSpPr/>
          <p:nvPr/>
        </p:nvSpPr>
        <p:spPr>
          <a:xfrm>
            <a:off x="548673" y="5379816"/>
            <a:ext cx="8139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Collaboration Cycle</a:t>
            </a:r>
            <a:endParaRPr sz="900" b="1" i="0" u="none" strike="noStrike" cap="none">
              <a:solidFill>
                <a:srgbClr val="303A46"/>
              </a:solidFill>
              <a:latin typeface="Century Gothic"/>
              <a:ea typeface="Century Gothic"/>
              <a:cs typeface="Century Gothic"/>
              <a:sym typeface="Century Gothic"/>
            </a:endParaRPr>
          </a:p>
        </p:txBody>
      </p:sp>
      <p:pic>
        <p:nvPicPr>
          <p:cNvPr id="521" name="Google Shape;521;p22"/>
          <p:cNvPicPr preferRelativeResize="0"/>
          <p:nvPr/>
        </p:nvPicPr>
        <p:blipFill rotWithShape="1">
          <a:blip r:embed="rId6">
            <a:alphaModFix/>
          </a:blip>
          <a:srcRect/>
          <a:stretch/>
        </p:blipFill>
        <p:spPr>
          <a:xfrm>
            <a:off x="823035" y="5773635"/>
            <a:ext cx="265176" cy="265176"/>
          </a:xfrm>
          <a:prstGeom prst="rect">
            <a:avLst/>
          </a:prstGeom>
          <a:noFill/>
          <a:ln>
            <a:noFill/>
          </a:ln>
        </p:spPr>
      </p:pic>
      <p:sp>
        <p:nvSpPr>
          <p:cNvPr id="522" name="Google Shape;522;p22"/>
          <p:cNvSpPr/>
          <p:nvPr/>
        </p:nvSpPr>
        <p:spPr>
          <a:xfrm>
            <a:off x="8205063" y="5262049"/>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23" name="Google Shape;523;p22"/>
          <p:cNvSpPr txBox="1"/>
          <p:nvPr/>
        </p:nvSpPr>
        <p:spPr>
          <a:xfrm>
            <a:off x="7908347" y="5494724"/>
            <a:ext cx="9612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Call center review </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24" name="Google Shape;524;p22"/>
          <p:cNvSpPr/>
          <p:nvPr/>
        </p:nvSpPr>
        <p:spPr>
          <a:xfrm>
            <a:off x="10679764" y="2037875"/>
            <a:ext cx="961200" cy="2595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 Opt-in</a:t>
            </a:r>
            <a:endParaRPr sz="650" b="0" i="0" u="none" strike="noStrike" cap="none">
              <a:solidFill>
                <a:srgbClr val="000000"/>
              </a:solidFill>
              <a:latin typeface="Source Sans Pro"/>
              <a:ea typeface="Source Sans Pro"/>
              <a:cs typeface="Source Sans Pro"/>
              <a:sym typeface="Source Sans Pro"/>
            </a:endParaRPr>
          </a:p>
        </p:txBody>
      </p:sp>
      <p:sp>
        <p:nvSpPr>
          <p:cNvPr id="525" name="Google Shape;525;p22"/>
          <p:cNvSpPr/>
          <p:nvPr/>
        </p:nvSpPr>
        <p:spPr>
          <a:xfrm>
            <a:off x="1591950" y="1720350"/>
            <a:ext cx="45042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Spanish translation docs</a:t>
            </a:r>
            <a:endParaRPr sz="650" b="0" i="0" u="none" strike="noStrike" cap="none">
              <a:solidFill>
                <a:srgbClr val="000000"/>
              </a:solidFill>
              <a:latin typeface="Source Sans Pro"/>
              <a:ea typeface="Source Sans Pro"/>
              <a:cs typeface="Source Sans Pro"/>
              <a:sym typeface="Source Sans Pro"/>
            </a:endParaRPr>
          </a:p>
        </p:txBody>
      </p:sp>
      <p:sp>
        <p:nvSpPr>
          <p:cNvPr id="526" name="Google Shape;526;p22"/>
          <p:cNvSpPr/>
          <p:nvPr/>
        </p:nvSpPr>
        <p:spPr>
          <a:xfrm>
            <a:off x="8238495" y="2340700"/>
            <a:ext cx="21720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MVP 508 Spanish translation docs</a:t>
            </a:r>
            <a:endParaRPr sz="650" b="0" i="0" u="none" strike="noStrike" cap="none">
              <a:solidFill>
                <a:srgbClr val="000000"/>
              </a:solidFill>
              <a:latin typeface="Source Sans Pro"/>
              <a:ea typeface="Source Sans Pro"/>
              <a:cs typeface="Source Sans Pro"/>
              <a:sym typeface="Source Sans Pro"/>
            </a:endParaRPr>
          </a:p>
        </p:txBody>
      </p:sp>
      <p:sp>
        <p:nvSpPr>
          <p:cNvPr id="527" name="Google Shape;527;p22"/>
          <p:cNvSpPr/>
          <p:nvPr/>
        </p:nvSpPr>
        <p:spPr>
          <a:xfrm>
            <a:off x="1591056" y="2031841"/>
            <a:ext cx="9042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a:t>
            </a:r>
            <a:endParaRPr sz="650" b="0" i="0" u="none" strike="noStrike" cap="none">
              <a:solidFill>
                <a:srgbClr val="000000"/>
              </a:solidFill>
              <a:latin typeface="Source Sans Pro"/>
              <a:ea typeface="Source Sans Pro"/>
              <a:cs typeface="Source Sans Pro"/>
              <a:sym typeface="Source Sans Pro"/>
            </a:endParaRPr>
          </a:p>
        </p:txBody>
      </p:sp>
      <p:sp>
        <p:nvSpPr>
          <p:cNvPr id="528" name="Google Shape;528;p22"/>
          <p:cNvSpPr/>
          <p:nvPr/>
        </p:nvSpPr>
        <p:spPr>
          <a:xfrm>
            <a:off x="1595063" y="2336827"/>
            <a:ext cx="59928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VA 508 Assistance request</a:t>
            </a:r>
            <a:endParaRPr sz="650" b="0" i="0" u="none" strike="noStrike" cap="none">
              <a:solidFill>
                <a:srgbClr val="000000"/>
              </a:solidFill>
              <a:latin typeface="Source Sans Pro"/>
              <a:ea typeface="Source Sans Pro"/>
              <a:cs typeface="Source Sans Pro"/>
              <a:sym typeface="Source Sans Pro"/>
            </a:endParaRPr>
          </a:p>
        </p:txBody>
      </p:sp>
      <p:sp>
        <p:nvSpPr>
          <p:cNvPr id="529" name="Google Shape;529;p22"/>
          <p:cNvSpPr/>
          <p:nvPr/>
        </p:nvSpPr>
        <p:spPr>
          <a:xfrm>
            <a:off x="4641870" y="3024283"/>
            <a:ext cx="2375700" cy="2742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opt-in	</a:t>
            </a:r>
            <a:endParaRPr sz="650" b="0" i="0" u="none" strike="noStrike" cap="none">
              <a:solidFill>
                <a:srgbClr val="000000"/>
              </a:solidFill>
              <a:latin typeface="Arial"/>
              <a:ea typeface="Arial"/>
              <a:cs typeface="Arial"/>
              <a:sym typeface="Arial"/>
            </a:endParaRPr>
          </a:p>
        </p:txBody>
      </p:sp>
      <p:sp>
        <p:nvSpPr>
          <p:cNvPr id="530" name="Google Shape;530;p22"/>
          <p:cNvSpPr/>
          <p:nvPr/>
        </p:nvSpPr>
        <p:spPr>
          <a:xfrm>
            <a:off x="9679100" y="4515325"/>
            <a:ext cx="1073400" cy="274200"/>
          </a:xfrm>
          <a:prstGeom prst="rect">
            <a:avLst/>
          </a:prstGeom>
          <a:solidFill>
            <a:srgbClr val="DAE4F0"/>
          </a:solidFill>
          <a:ln w="9525" cap="flat" cmpd="sng">
            <a:solidFill>
              <a:srgbClr val="022D50"/>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202120"/>
                </a:solidFill>
                <a:latin typeface="Source Sans Pro"/>
                <a:ea typeface="Source Sans Pro"/>
                <a:cs typeface="Source Sans Pro"/>
                <a:sym typeface="Source Sans Pro"/>
              </a:rPr>
              <a:t>Plan for and facilitate  post MVP opt-in</a:t>
            </a:r>
            <a:endParaRPr sz="650" b="0" i="0" u="none" strike="noStrike" cap="none">
              <a:solidFill>
                <a:srgbClr val="202120"/>
              </a:solidFill>
              <a:latin typeface="Arial"/>
              <a:ea typeface="Arial"/>
              <a:cs typeface="Arial"/>
              <a:sym typeface="Arial"/>
            </a:endParaRPr>
          </a:p>
        </p:txBody>
      </p:sp>
      <p:sp>
        <p:nvSpPr>
          <p:cNvPr id="531" name="Google Shape;531;p22"/>
          <p:cNvSpPr/>
          <p:nvPr/>
        </p:nvSpPr>
        <p:spPr>
          <a:xfrm>
            <a:off x="7536565" y="4169664"/>
            <a:ext cx="1073400" cy="274200"/>
          </a:xfrm>
          <a:prstGeom prst="rect">
            <a:avLst/>
          </a:prstGeom>
          <a:solidFill>
            <a:srgbClr val="DAE4F0"/>
          </a:solidFill>
          <a:ln w="9525" cap="flat" cmpd="sng">
            <a:solidFill>
              <a:srgbClr val="202120"/>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202120"/>
                </a:solidFill>
                <a:latin typeface="Source Sans Pro"/>
                <a:ea typeface="Source Sans Pro"/>
                <a:cs typeface="Source Sans Pro"/>
                <a:sym typeface="Source Sans Pro"/>
              </a:rPr>
              <a:t>Build for accessible  MVP</a:t>
            </a:r>
            <a:endParaRPr sz="650" b="0" i="0" u="none" strike="noStrike" cap="none">
              <a:solidFill>
                <a:srgbClr val="202120"/>
              </a:solidFill>
              <a:latin typeface="Arial"/>
              <a:ea typeface="Arial"/>
              <a:cs typeface="Arial"/>
              <a:sym typeface="Arial"/>
            </a:endParaRPr>
          </a:p>
        </p:txBody>
      </p:sp>
      <p:sp>
        <p:nvSpPr>
          <p:cNvPr id="532" name="Google Shape;532;p22"/>
          <p:cNvSpPr/>
          <p:nvPr/>
        </p:nvSpPr>
        <p:spPr>
          <a:xfrm>
            <a:off x="8672785" y="1720350"/>
            <a:ext cx="29679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Turnover document of remaining post-MVP work (VA notify, 2022 IRS form, 508 compliance, multiple year selection)</a:t>
            </a:r>
            <a:endParaRPr sz="650" b="0" i="0" u="none" strike="noStrike" cap="none">
              <a:solidFill>
                <a:srgbClr val="000000"/>
              </a:solidFill>
              <a:latin typeface="Source Sans Pro"/>
              <a:ea typeface="Source Sans Pro"/>
              <a:cs typeface="Source Sans Pro"/>
              <a:sym typeface="Source Sans Pro"/>
            </a:endParaRPr>
          </a:p>
        </p:txBody>
      </p:sp>
      <p:sp>
        <p:nvSpPr>
          <p:cNvPr id="533" name="Google Shape;533;p22"/>
          <p:cNvSpPr/>
          <p:nvPr/>
        </p:nvSpPr>
        <p:spPr>
          <a:xfrm>
            <a:off x="5908577" y="5268580"/>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34" name="Google Shape;534;p22"/>
          <p:cNvSpPr txBox="1"/>
          <p:nvPr/>
        </p:nvSpPr>
        <p:spPr>
          <a:xfrm>
            <a:off x="5577195" y="5507812"/>
            <a:ext cx="961200" cy="200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Sitewide and Content IA ticket opt-in</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35" name="Google Shape;535;p22"/>
          <p:cNvSpPr/>
          <p:nvPr/>
        </p:nvSpPr>
        <p:spPr>
          <a:xfrm>
            <a:off x="5658014" y="2668361"/>
            <a:ext cx="9687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Align on launch MVP v. MVP w/ opt-in</a:t>
            </a:r>
            <a:endParaRPr sz="650" b="0" i="0" u="none" strike="noStrike" cap="none">
              <a:solidFill>
                <a:srgbClr val="000000"/>
              </a:solidFill>
              <a:latin typeface="Source Sans Pro"/>
              <a:ea typeface="Source Sans Pro"/>
              <a:cs typeface="Source Sans Pro"/>
              <a:sym typeface="Source Sans Pro"/>
            </a:endParaRPr>
          </a:p>
        </p:txBody>
      </p:sp>
      <p:sp>
        <p:nvSpPr>
          <p:cNvPr id="536" name="Google Shape;536;p22"/>
          <p:cNvSpPr/>
          <p:nvPr/>
        </p:nvSpPr>
        <p:spPr>
          <a:xfrm>
            <a:off x="8961577" y="4855475"/>
            <a:ext cx="2289900" cy="274200"/>
          </a:xfrm>
          <a:prstGeom prst="rect">
            <a:avLst/>
          </a:prstGeom>
          <a:solidFill>
            <a:srgbClr val="DAE4F0"/>
          </a:solidFill>
          <a:ln w="9525" cap="flat" cmpd="sng">
            <a:solidFill>
              <a:srgbClr val="022D50"/>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202120"/>
                </a:solidFill>
                <a:latin typeface="Source Sans Pro"/>
                <a:ea typeface="Source Sans Pro"/>
                <a:cs typeface="Source Sans Pro"/>
                <a:sym typeface="Source Sans Pro"/>
              </a:rPr>
              <a:t>Build for Analytics</a:t>
            </a:r>
            <a:endParaRPr sz="650" b="0" i="0" u="none" strike="noStrike" cap="none">
              <a:solidFill>
                <a:srgbClr val="202120"/>
              </a:solidFill>
              <a:latin typeface="Arial"/>
              <a:ea typeface="Arial"/>
              <a:cs typeface="Arial"/>
              <a:sym typeface="Arial"/>
            </a:endParaRPr>
          </a:p>
        </p:txBody>
      </p:sp>
      <p:sp>
        <p:nvSpPr>
          <p:cNvPr id="537" name="Google Shape;537;p22"/>
          <p:cNvSpPr/>
          <p:nvPr/>
        </p:nvSpPr>
        <p:spPr>
          <a:xfrm>
            <a:off x="5633350" y="3410925"/>
            <a:ext cx="3985500" cy="2742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Notification flow</a:t>
            </a:r>
            <a:endParaRPr sz="650" b="0" i="0" u="none" strike="noStrike" cap="none">
              <a:solidFill>
                <a:srgbClr val="000000"/>
              </a:solidFill>
              <a:latin typeface="Arial"/>
              <a:ea typeface="Arial"/>
              <a:cs typeface="Arial"/>
              <a:sym typeface="Arial"/>
            </a:endParaRPr>
          </a:p>
        </p:txBody>
      </p:sp>
      <p:sp>
        <p:nvSpPr>
          <p:cNvPr id="538" name="Google Shape;538;p22"/>
          <p:cNvSpPr/>
          <p:nvPr/>
        </p:nvSpPr>
        <p:spPr>
          <a:xfrm>
            <a:off x="6150427" y="3794600"/>
            <a:ext cx="1451700" cy="274200"/>
          </a:xfrm>
          <a:prstGeom prst="rect">
            <a:avLst/>
          </a:prstGeom>
          <a:solidFill>
            <a:srgbClr val="0365B9"/>
          </a:solidFill>
          <a:ln>
            <a:noFill/>
          </a:ln>
        </p:spPr>
        <p:txBody>
          <a:bodyPr spcFirstLastPara="1" wrap="square" lIns="60950" tIns="60925" rIns="60950" bIns="60925" anchor="t"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MVP 508 accessibility	</a:t>
            </a:r>
            <a:endParaRPr sz="650" b="0" i="0" u="none" strike="noStrike" cap="none">
              <a:solidFill>
                <a:srgbClr val="000000"/>
              </a:solidFill>
              <a:latin typeface="Arial"/>
              <a:ea typeface="Arial"/>
              <a:cs typeface="Arial"/>
              <a:sym typeface="Arial"/>
            </a:endParaRPr>
          </a:p>
        </p:txBody>
      </p:sp>
      <p:sp>
        <p:nvSpPr>
          <p:cNvPr id="539" name="Google Shape;539;p22"/>
          <p:cNvSpPr/>
          <p:nvPr/>
        </p:nvSpPr>
        <p:spPr>
          <a:xfrm>
            <a:off x="8929388" y="5266944"/>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40" name="Google Shape;540;p22"/>
          <p:cNvSpPr txBox="1"/>
          <p:nvPr/>
        </p:nvSpPr>
        <p:spPr>
          <a:xfrm>
            <a:off x="10932685" y="5514632"/>
            <a:ext cx="7080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MVP staging review</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1" name="Google Shape;541;p22"/>
          <p:cNvSpPr/>
          <p:nvPr/>
        </p:nvSpPr>
        <p:spPr>
          <a:xfrm>
            <a:off x="8922857" y="5618507"/>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42" name="Google Shape;542;p22"/>
          <p:cNvSpPr txBox="1"/>
          <p:nvPr/>
        </p:nvSpPr>
        <p:spPr>
          <a:xfrm>
            <a:off x="8731203" y="5836175"/>
            <a:ext cx="636300" cy="200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Security &amp; </a:t>
            </a:r>
            <a:endParaRPr sz="650" b="0" i="0" u="none" strike="noStrike" cap="none">
              <a:solidFill>
                <a:srgbClr val="202120"/>
              </a:solidFill>
              <a:latin typeface="Source Sans Pro SemiBold"/>
              <a:ea typeface="Source Sans Pro SemiBold"/>
              <a:cs typeface="Source Sans Pro SemiBold"/>
              <a:sym typeface="Source Sans Pro SemiBold"/>
            </a:endParaRPr>
          </a:p>
          <a:p>
            <a:pPr marL="0" marR="0" lvl="0" indent="0" algn="ct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privacy review</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3" name="Google Shape;543;p22"/>
          <p:cNvSpPr txBox="1"/>
          <p:nvPr/>
        </p:nvSpPr>
        <p:spPr>
          <a:xfrm>
            <a:off x="8748652" y="5494725"/>
            <a:ext cx="5763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Analytics &amp; QA</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4" name="Google Shape;544;p22"/>
          <p:cNvSpPr/>
          <p:nvPr/>
        </p:nvSpPr>
        <p:spPr>
          <a:xfrm>
            <a:off x="11405763" y="5277081"/>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45" name="Google Shape;545;p22"/>
          <p:cNvSpPr txBox="1"/>
          <p:nvPr/>
        </p:nvSpPr>
        <p:spPr>
          <a:xfrm>
            <a:off x="10004987" y="399008"/>
            <a:ext cx="6972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Collab cycle tollgates</a:t>
            </a:r>
            <a:endParaRPr sz="800" b="0" i="0" u="none" strike="noStrike" cap="none">
              <a:solidFill>
                <a:srgbClr val="303A46"/>
              </a:solidFill>
              <a:latin typeface="Source Sans Pro"/>
              <a:ea typeface="Source Sans Pro"/>
              <a:cs typeface="Source Sans Pro"/>
              <a:sym typeface="Source Sans Pro"/>
            </a:endParaRPr>
          </a:p>
        </p:txBody>
      </p:sp>
      <p:sp>
        <p:nvSpPr>
          <p:cNvPr id="546" name="Google Shape;546;p22"/>
          <p:cNvSpPr txBox="1">
            <a:spLocks noGrp="1"/>
          </p:cNvSpPr>
          <p:nvPr>
            <p:ph type="title"/>
          </p:nvPr>
        </p:nvSpPr>
        <p:spPr>
          <a:xfrm>
            <a:off x="411480" y="713232"/>
            <a:ext cx="4040100" cy="532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Workplan v10</a:t>
            </a:r>
            <a:endParaRPr sz="2800">
              <a:highlight>
                <a:srgbClr val="FFFF00"/>
              </a:highlight>
            </a:endParaRPr>
          </a:p>
        </p:txBody>
      </p:sp>
      <p:sp>
        <p:nvSpPr>
          <p:cNvPr id="547" name="Google Shape;547;p22"/>
          <p:cNvSpPr txBox="1"/>
          <p:nvPr/>
        </p:nvSpPr>
        <p:spPr>
          <a:xfrm>
            <a:off x="9835687" y="6408650"/>
            <a:ext cx="18051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sp>
        <p:nvSpPr>
          <p:cNvPr id="548" name="Google Shape;548;p22"/>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549" name="Google Shape;549;p22"/>
          <p:cNvSpPr/>
          <p:nvPr/>
        </p:nvSpPr>
        <p:spPr>
          <a:xfrm>
            <a:off x="9705051" y="400553"/>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50" name="Google Shape;550;p22"/>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cxnSp>
        <p:nvCxnSpPr>
          <p:cNvPr id="556" name="Google Shape;556;p26"/>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57" name="Google Shape;557;p26"/>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58" name="Google Shape;558;p2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559" name="Google Shape;559;p26"/>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T Serif"/>
              <a:ea typeface="PT Serif"/>
              <a:cs typeface="PT Serif"/>
              <a:sym typeface="PT Serif"/>
            </a:endParaRPr>
          </a:p>
        </p:txBody>
      </p:sp>
      <p:sp>
        <p:nvSpPr>
          <p:cNvPr id="560" name="Google Shape;560;p2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561" name="Google Shape;561;p26"/>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63" name="Google Shape;563;p26"/>
          <p:cNvSpPr txBox="1"/>
          <p:nvPr/>
        </p:nvSpPr>
        <p:spPr>
          <a:xfrm>
            <a:off x="7792300" y="188126"/>
            <a:ext cx="4312800" cy="3640800"/>
          </a:xfrm>
          <a:prstGeom prst="rect">
            <a:avLst/>
          </a:prstGeom>
          <a:noFill/>
          <a:ln>
            <a:noFill/>
          </a:ln>
        </p:spPr>
        <p:txBody>
          <a:bodyPr spcFirstLastPara="1" wrap="square" lIns="91425" tIns="45700" rIns="91425" bIns="45700" anchor="t" anchorCtr="0">
            <a:normAutofit/>
          </a:bodyPr>
          <a:lstStyle/>
          <a:p>
            <a:pPr marL="914400" marR="0" lvl="1" indent="-315277" algn="l" rtl="0">
              <a:lnSpc>
                <a:spcPct val="90000"/>
              </a:lnSpc>
              <a:spcBef>
                <a:spcPts val="500"/>
              </a:spcBef>
              <a:spcAft>
                <a:spcPts val="0"/>
              </a:spcAft>
              <a:buClr>
                <a:schemeClr val="accent2"/>
              </a:buClr>
              <a:buSzPts val="1400"/>
              <a:buFont typeface="Noto Sans Symbols"/>
              <a:buChar char="▪"/>
            </a:pPr>
            <a:endParaRPr sz="1800" b="0" i="0" u="none" strike="noStrike" cap="none">
              <a:solidFill>
                <a:schemeClr val="dk2"/>
              </a:solidFill>
              <a:latin typeface="PT Serif"/>
              <a:ea typeface="PT Serif"/>
              <a:cs typeface="PT Serif"/>
              <a:sym typeface="PT Serif"/>
            </a:endParaRPr>
          </a:p>
        </p:txBody>
      </p:sp>
      <p:sp>
        <p:nvSpPr>
          <p:cNvPr id="564" name="Google Shape;564;p26"/>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
        <p:nvSpPr>
          <p:cNvPr id="565" name="Google Shape;565;p26"/>
          <p:cNvSpPr txBox="1"/>
          <p:nvPr/>
        </p:nvSpPr>
        <p:spPr>
          <a:xfrm>
            <a:off x="4066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dk1"/>
                </a:solidFill>
                <a:latin typeface="PT Serif"/>
                <a:ea typeface="PT Serif"/>
                <a:cs typeface="PT Serif"/>
                <a:sym typeface="PT Serif"/>
              </a:rPr>
              <a:t>Staging review</a:t>
            </a:r>
            <a:endParaRPr sz="2800" b="0" i="0" u="none" strike="noStrike" cap="none" dirty="0">
              <a:solidFill>
                <a:schemeClr val="dk1"/>
              </a:solidFill>
              <a:latin typeface="PT Serif"/>
              <a:ea typeface="PT Serif"/>
              <a:cs typeface="PT Serif"/>
              <a:sym typeface="PT Serif"/>
            </a:endParaRPr>
          </a:p>
        </p:txBody>
      </p:sp>
      <p:graphicFrame>
        <p:nvGraphicFramePr>
          <p:cNvPr id="566" name="Google Shape;566;p26"/>
          <p:cNvGraphicFramePr/>
          <p:nvPr>
            <p:extLst>
              <p:ext uri="{D42A27DB-BD31-4B8C-83A1-F6EECF244321}">
                <p14:modId xmlns:p14="http://schemas.microsoft.com/office/powerpoint/2010/main" val="569535194"/>
              </p:ext>
            </p:extLst>
          </p:nvPr>
        </p:nvGraphicFramePr>
        <p:xfrm>
          <a:off x="759780" y="2417883"/>
          <a:ext cx="10287000" cy="3090522"/>
        </p:xfrm>
        <a:graphic>
          <a:graphicData uri="http://schemas.openxmlformats.org/drawingml/2006/table">
            <a:tbl>
              <a:tblPr>
                <a:noFill/>
                <a:tableStyleId>{20065A09-469F-43FD-B42D-87506820E8D0}</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l" rtl="0">
                        <a:lnSpc>
                          <a:spcPct val="90000"/>
                        </a:lnSpc>
                        <a:spcBef>
                          <a:spcPts val="500"/>
                        </a:spcBef>
                        <a:spcAft>
                          <a:spcPts val="0"/>
                        </a:spcAft>
                        <a:buNone/>
                      </a:pPr>
                      <a:r>
                        <a:rPr lang="en-US">
                          <a:latin typeface="PT Serif"/>
                          <a:ea typeface="PT Serif"/>
                          <a:cs typeface="PT Serif"/>
                          <a:sym typeface="PT Serif"/>
                        </a:rPr>
                        <a:t>Finding</a:t>
                      </a:r>
                      <a:endParaRPr>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US"/>
                        <a:t>Status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90000"/>
                        </a:lnSpc>
                        <a:spcBef>
                          <a:spcPts val="500"/>
                        </a:spcBef>
                        <a:spcAft>
                          <a:spcPts val="0"/>
                        </a:spcAft>
                        <a:buNone/>
                      </a:pPr>
                      <a:r>
                        <a:rPr lang="en-US" u="sng">
                          <a:solidFill>
                            <a:schemeClr val="hlink"/>
                          </a:solidFill>
                          <a:latin typeface="PT Serif"/>
                          <a:ea typeface="PT Serif"/>
                          <a:cs typeface="PT Serif"/>
                          <a:sym typeface="PT Serif"/>
                          <a:hlinkClick r:id="rId3"/>
                        </a:rPr>
                        <a:t>[Assistive tech and device support] Alert and status messages aren't announced without receiving focus. (11.22.1)</a:t>
                      </a:r>
                      <a:endParaRPr>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US" dirty="0"/>
                        <a:t>In progress</a:t>
                      </a:r>
                      <a:endParaRPr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90000"/>
                        </a:lnSpc>
                        <a:spcBef>
                          <a:spcPts val="500"/>
                        </a:spcBef>
                        <a:spcAft>
                          <a:spcPts val="0"/>
                        </a:spcAft>
                        <a:buNone/>
                      </a:pPr>
                      <a:r>
                        <a:rPr lang="en-US" u="sng">
                          <a:solidFill>
                            <a:schemeClr val="hlink"/>
                          </a:solidFill>
                          <a:latin typeface="PT Serif"/>
                          <a:ea typeface="PT Serif"/>
                          <a:cs typeface="PT Serif"/>
                          <a:sym typeface="PT Serif"/>
                          <a:hlinkClick r:id="rId4"/>
                        </a:rPr>
                        <a:t>[Link and button labels] Your content doesn't use correct and consistent labels across links, entry points, navigation components, and H1s. (08.02.1)</a:t>
                      </a:r>
                      <a:endParaRPr/>
                    </a:p>
                  </a:txBody>
                  <a:tcPr marL="91425" marR="91425" marT="91425" marB="91425"/>
                </a:tc>
                <a:tc>
                  <a:txBody>
                    <a:bodyPr/>
                    <a:lstStyle/>
                    <a:p>
                      <a:pPr marL="0" lvl="0" indent="0" algn="l" rtl="0">
                        <a:spcBef>
                          <a:spcPts val="0"/>
                        </a:spcBef>
                        <a:spcAft>
                          <a:spcPts val="0"/>
                        </a:spcAft>
                        <a:buNone/>
                      </a:pPr>
                      <a:r>
                        <a:rPr lang="en-US"/>
                        <a:t>The design file is incorrect, but the text on the mobile and desktop versions of the code matches. </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90000"/>
                        </a:lnSpc>
                        <a:spcBef>
                          <a:spcPts val="500"/>
                        </a:spcBef>
                        <a:spcAft>
                          <a:spcPts val="0"/>
                        </a:spcAft>
                        <a:buNone/>
                      </a:pPr>
                      <a:r>
                        <a:rPr lang="en-US" u="sng">
                          <a:solidFill>
                            <a:schemeClr val="hlink"/>
                          </a:solidFill>
                          <a:latin typeface="PT Serif"/>
                          <a:ea typeface="PT Serif"/>
                          <a:cs typeface="PT Serif"/>
                          <a:sym typeface="PT Serif"/>
                          <a:hlinkClick r:id="rId5"/>
                        </a:rPr>
                        <a:t>[Components and pattern standards] Design components or patterns don't align with Design System guidelines. (04.07.1)</a:t>
                      </a:r>
                      <a:endParaRPr>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US"/>
                        <a:t>The design file is incorrect, but the code is implemented correctly. Ticket is closed.  </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lnSpc>
                          <a:spcPct val="90000"/>
                        </a:lnSpc>
                        <a:spcBef>
                          <a:spcPts val="500"/>
                        </a:spcBef>
                        <a:spcAft>
                          <a:spcPts val="0"/>
                        </a:spcAft>
                        <a:buNone/>
                      </a:pPr>
                      <a:r>
                        <a:rPr lang="en-US" u="sng">
                          <a:solidFill>
                            <a:schemeClr val="hlink"/>
                          </a:solidFill>
                          <a:latin typeface="PT Serif"/>
                          <a:ea typeface="PT Serif"/>
                          <a:cs typeface="PT Serif"/>
                          <a:sym typeface="PT Serif"/>
                          <a:hlinkClick r:id="rId6"/>
                        </a:rPr>
                        <a:t>[Content organization] Your page doesn't follow heading hierarchy. Headings aren't properly nested, and headings and/or labels aren't relevant to the page. (02.04.1)</a:t>
                      </a:r>
                      <a:endParaRPr>
                        <a:latin typeface="PT Serif"/>
                        <a:ea typeface="PT Serif"/>
                        <a:cs typeface="PT Serif"/>
                        <a:sym typeface="PT Serif"/>
                      </a:endParaRPr>
                    </a:p>
                  </a:txBody>
                  <a:tcPr marL="91425" marR="91425" marT="91425" marB="91425"/>
                </a:tc>
                <a:tc>
                  <a:txBody>
                    <a:bodyPr/>
                    <a:lstStyle/>
                    <a:p>
                      <a:pPr marL="0" lvl="0" indent="0" algn="l" rtl="0">
                        <a:spcBef>
                          <a:spcPts val="0"/>
                        </a:spcBef>
                        <a:spcAft>
                          <a:spcPts val="0"/>
                        </a:spcAft>
                        <a:buNone/>
                      </a:pPr>
                      <a:r>
                        <a:rPr lang="en-US" dirty="0"/>
                        <a:t>In progress</a:t>
                      </a:r>
                      <a:endParaRPr dirty="0"/>
                    </a:p>
                  </a:txBody>
                  <a:tcPr marL="91425" marR="91425" marT="91425" marB="91425"/>
                </a:tc>
                <a:extLst>
                  <a:ext uri="{0D108BD9-81ED-4DB2-BD59-A6C34878D82A}">
                    <a16:rowId xmlns:a16="http://schemas.microsoft.com/office/drawing/2014/main" val="10004"/>
                  </a:ext>
                </a:extLst>
              </a:tr>
            </a:tbl>
          </a:graphicData>
        </a:graphic>
      </p:graphicFrame>
      <p:sp>
        <p:nvSpPr>
          <p:cNvPr id="567" name="Google Shape;567;p26"/>
          <p:cNvSpPr txBox="1"/>
          <p:nvPr/>
        </p:nvSpPr>
        <p:spPr>
          <a:xfrm>
            <a:off x="201549" y="1773936"/>
            <a:ext cx="9531300" cy="534475"/>
          </a:xfrm>
          <a:prstGeom prst="rect">
            <a:avLst/>
          </a:prstGeom>
          <a:noFill/>
          <a:ln>
            <a:noFill/>
          </a:ln>
        </p:spPr>
        <p:txBody>
          <a:bodyPr spcFirstLastPara="1" wrap="square" lIns="91425" tIns="91425" rIns="91425" bIns="91425" anchor="t" anchorCtr="0">
            <a:spAutoFit/>
          </a:bodyPr>
          <a:lstStyle/>
          <a:p>
            <a:pPr marL="139700" lvl="0" indent="0" rtl="0">
              <a:lnSpc>
                <a:spcPct val="90000"/>
              </a:lnSpc>
              <a:spcBef>
                <a:spcPts val="1000"/>
              </a:spcBef>
              <a:spcAft>
                <a:spcPts val="0"/>
              </a:spcAft>
              <a:buNone/>
            </a:pPr>
            <a:r>
              <a:rPr lang="en-US" sz="1600" dirty="0">
                <a:solidFill>
                  <a:schemeClr val="dk2"/>
                </a:solidFill>
                <a:latin typeface="PT Serif"/>
                <a:ea typeface="PT Serif"/>
                <a:cs typeface="PT Serif"/>
                <a:sym typeface="PT Serif"/>
              </a:rPr>
              <a:t>Four minor (non-blocking) issues were identified during staging review</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cxnSp>
        <p:nvCxnSpPr>
          <p:cNvPr id="573" name="Google Shape;573;p23"/>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74" name="Google Shape;574;p23"/>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75" name="Google Shape;575;p2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576" name="Google Shape;576;p23"/>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dk1"/>
                </a:solidFill>
                <a:latin typeface="PT Serif"/>
                <a:ea typeface="PT Serif"/>
                <a:cs typeface="PT Serif"/>
                <a:sym typeface="PT Serif"/>
              </a:rPr>
              <a:t>Testing approach and progress for 1095-B</a:t>
            </a:r>
            <a:endParaRPr sz="2800" b="0" i="0" u="none" strike="noStrike" cap="none" dirty="0">
              <a:solidFill>
                <a:schemeClr val="dk1"/>
              </a:solidFill>
              <a:latin typeface="PT Serif"/>
              <a:ea typeface="PT Serif"/>
              <a:cs typeface="PT Serif"/>
              <a:sym typeface="PT Serif"/>
            </a:endParaRPr>
          </a:p>
        </p:txBody>
      </p:sp>
      <p:sp>
        <p:nvSpPr>
          <p:cNvPr id="577" name="Google Shape;577;p23"/>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ea typeface="PT Serif"/>
                <a:cs typeface="PT Serif"/>
                <a:sym typeface="PT Serif"/>
              </a:rPr>
              <a:t>B</a:t>
            </a:r>
            <a:endParaRPr sz="1400" b="0" i="0" u="none" strike="noStrike" cap="none">
              <a:solidFill>
                <a:srgbClr val="000000"/>
              </a:solidFill>
              <a:latin typeface="Arial"/>
              <a:ea typeface="Arial"/>
              <a:cs typeface="Arial"/>
              <a:sym typeface="Arial"/>
            </a:endParaRPr>
          </a:p>
        </p:txBody>
      </p:sp>
      <p:sp>
        <p:nvSpPr>
          <p:cNvPr id="578" name="Google Shape;578;p2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79" name="Google Shape;579;p23"/>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
        <p:nvSpPr>
          <p:cNvPr id="580" name="Google Shape;580;p23"/>
          <p:cNvSpPr txBox="1"/>
          <p:nvPr/>
        </p:nvSpPr>
        <p:spPr>
          <a:xfrm>
            <a:off x="272799" y="1773936"/>
            <a:ext cx="3703800" cy="3252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None/>
            </a:pPr>
            <a:r>
              <a:rPr lang="en-US" sz="1700" b="1" dirty="0">
                <a:solidFill>
                  <a:srgbClr val="303A46"/>
                </a:solidFill>
                <a:latin typeface="PT Serif"/>
                <a:ea typeface="PT Serif"/>
                <a:cs typeface="PT Serif"/>
                <a:sym typeface="PT Serif"/>
              </a:rPr>
              <a:t>Testing the 2021 data load</a:t>
            </a:r>
            <a:endParaRPr sz="1700" b="1" dirty="0">
              <a:solidFill>
                <a:srgbClr val="303A46"/>
              </a:solidFill>
              <a:latin typeface="PT Serif"/>
              <a:ea typeface="PT Serif"/>
              <a:cs typeface="PT Serif"/>
              <a:sym typeface="PT Serif"/>
            </a:endParaRPr>
          </a:p>
          <a:p>
            <a:pPr marL="457200" marR="0" lvl="0" indent="-292100" algn="l" rtl="0">
              <a:lnSpc>
                <a:spcPct val="90000"/>
              </a:lnSpc>
              <a:spcBef>
                <a:spcPts val="1000"/>
              </a:spcBef>
              <a:spcAft>
                <a:spcPts val="0"/>
              </a:spcAft>
              <a:buClr>
                <a:schemeClr val="accent2"/>
              </a:buClr>
              <a:buSzPct val="100000"/>
              <a:buFont typeface="Wingdings" panose="05000000000000000000" pitchFamily="2" charset="2"/>
              <a:buChar char="§"/>
            </a:pPr>
            <a:r>
              <a:rPr lang="en-US" sz="1500" dirty="0">
                <a:solidFill>
                  <a:srgbClr val="303A46"/>
                </a:solidFill>
                <a:latin typeface="PT Serif"/>
                <a:ea typeface="PT Serif"/>
                <a:cs typeface="PT Serif"/>
                <a:sym typeface="PT Serif"/>
              </a:rPr>
              <a:t>We’ve read approximately half the 16 1095-B data files with no further data-related errors. Fixes include:</a:t>
            </a:r>
            <a:endParaRPr sz="1500" dirty="0">
              <a:solidFill>
                <a:srgbClr val="303A46"/>
              </a:solidFill>
              <a:latin typeface="PT Serif"/>
              <a:ea typeface="PT Serif"/>
              <a:cs typeface="PT Serif"/>
              <a:sym typeface="PT Serif"/>
            </a:endParaRPr>
          </a:p>
          <a:p>
            <a:pPr marL="914400" marR="0" lvl="1" indent="-330200" algn="l" rtl="0">
              <a:lnSpc>
                <a:spcPct val="90000"/>
              </a:lnSpc>
              <a:spcBef>
                <a:spcPts val="0"/>
              </a:spcBef>
              <a:spcAft>
                <a:spcPts val="0"/>
              </a:spcAft>
              <a:buClr>
                <a:schemeClr val="accent2"/>
              </a:buClr>
              <a:buSzPts val="1600"/>
              <a:buFont typeface="Arial" panose="020B0604020202020204" pitchFamily="34" charset="0"/>
              <a:buChar char="•"/>
            </a:pPr>
            <a:r>
              <a:rPr lang="en-US" sz="1500" dirty="0">
                <a:solidFill>
                  <a:srgbClr val="303A46"/>
                </a:solidFill>
                <a:latin typeface="PT Serif"/>
                <a:ea typeface="PT Serif"/>
                <a:cs typeface="PT Serif"/>
                <a:sym typeface="PT Serif"/>
              </a:rPr>
              <a:t>Allowing most data to be empty including first name, last name, city, country</a:t>
            </a:r>
            <a:endParaRPr sz="1500" dirty="0">
              <a:solidFill>
                <a:srgbClr val="303A46"/>
              </a:solidFill>
              <a:latin typeface="PT Serif"/>
              <a:ea typeface="PT Serif"/>
              <a:cs typeface="PT Serif"/>
              <a:sym typeface="PT Serif"/>
            </a:endParaRPr>
          </a:p>
          <a:p>
            <a:pPr marL="914400" marR="0" lvl="1" indent="-330200" algn="l" rtl="0">
              <a:lnSpc>
                <a:spcPct val="90000"/>
              </a:lnSpc>
              <a:spcBef>
                <a:spcPts val="0"/>
              </a:spcBef>
              <a:spcAft>
                <a:spcPts val="0"/>
              </a:spcAft>
              <a:buClr>
                <a:schemeClr val="accent2"/>
              </a:buClr>
              <a:buSzPts val="1600"/>
              <a:buFont typeface="Arial" panose="020B0604020202020204" pitchFamily="34" charset="0"/>
              <a:buChar char="•"/>
            </a:pPr>
            <a:r>
              <a:rPr lang="en-US" sz="1500" dirty="0">
                <a:solidFill>
                  <a:srgbClr val="303A46"/>
                </a:solidFill>
                <a:latin typeface="PT Serif"/>
                <a:ea typeface="PT Serif"/>
                <a:cs typeface="PT Serif"/>
                <a:sym typeface="PT Serif"/>
              </a:rPr>
              <a:t>Allowing ‘null’ string in the data</a:t>
            </a:r>
            <a:endParaRPr sz="1500" dirty="0">
              <a:solidFill>
                <a:srgbClr val="303A46"/>
              </a:solidFill>
              <a:latin typeface="PT Serif"/>
              <a:ea typeface="PT Serif"/>
              <a:cs typeface="PT Serif"/>
              <a:sym typeface="PT Serif"/>
            </a:endParaRPr>
          </a:p>
          <a:p>
            <a:pPr marL="0" marR="0" lvl="0" indent="0" algn="l" rtl="0">
              <a:lnSpc>
                <a:spcPct val="90000"/>
              </a:lnSpc>
              <a:spcBef>
                <a:spcPts val="1000"/>
              </a:spcBef>
              <a:spcAft>
                <a:spcPts val="0"/>
              </a:spcAft>
              <a:buNone/>
            </a:pPr>
            <a:endParaRPr sz="1600" dirty="0">
              <a:solidFill>
                <a:srgbClr val="303A46"/>
              </a:solidFill>
              <a:latin typeface="PT Serif"/>
              <a:ea typeface="PT Serif"/>
              <a:cs typeface="PT Serif"/>
              <a:sym typeface="PT Serif"/>
            </a:endParaRPr>
          </a:p>
          <a:p>
            <a:pPr marL="0" marR="0" lvl="0" indent="0" algn="l" rtl="0">
              <a:lnSpc>
                <a:spcPct val="90000"/>
              </a:lnSpc>
              <a:spcBef>
                <a:spcPts val="1000"/>
              </a:spcBef>
              <a:spcAft>
                <a:spcPts val="0"/>
              </a:spcAft>
              <a:buNone/>
            </a:pPr>
            <a:endParaRPr sz="1600" dirty="0">
              <a:solidFill>
                <a:srgbClr val="303A46"/>
              </a:solidFill>
              <a:latin typeface="PT Serif"/>
              <a:ea typeface="PT Serif"/>
              <a:cs typeface="PT Serif"/>
              <a:sym typeface="PT Serif"/>
            </a:endParaRPr>
          </a:p>
        </p:txBody>
      </p:sp>
      <p:sp>
        <p:nvSpPr>
          <p:cNvPr id="581" name="Google Shape;581;p23"/>
          <p:cNvSpPr txBox="1"/>
          <p:nvPr/>
        </p:nvSpPr>
        <p:spPr>
          <a:xfrm>
            <a:off x="8131999" y="1773936"/>
            <a:ext cx="3703800" cy="3252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None/>
            </a:pPr>
            <a:r>
              <a:rPr lang="en-US" sz="1700" b="1" dirty="0">
                <a:solidFill>
                  <a:srgbClr val="303A46"/>
                </a:solidFill>
                <a:latin typeface="PT Serif"/>
                <a:ea typeface="PT Serif"/>
                <a:cs typeface="PT Serif"/>
                <a:sym typeface="PT Serif"/>
              </a:rPr>
              <a:t>Testing the 1095-B page + React widget in staging</a:t>
            </a:r>
            <a:endParaRPr sz="1700" b="1" dirty="0">
              <a:solidFill>
                <a:srgbClr val="303A46"/>
              </a:solidFill>
              <a:latin typeface="PT Serif"/>
              <a:ea typeface="PT Serif"/>
              <a:cs typeface="PT Serif"/>
              <a:sym typeface="PT Serif"/>
            </a:endParaRPr>
          </a:p>
          <a:p>
            <a:pPr marL="457200" marR="0" lvl="0" indent="-285750" algn="l" rtl="0">
              <a:lnSpc>
                <a:spcPct val="90000"/>
              </a:lnSpc>
              <a:spcBef>
                <a:spcPts val="1000"/>
              </a:spcBef>
              <a:spcAft>
                <a:spcPts val="0"/>
              </a:spcAft>
              <a:buClr>
                <a:schemeClr val="accent2"/>
              </a:buClr>
              <a:buSzPct val="100000"/>
              <a:buFont typeface="Wingdings" panose="05000000000000000000" pitchFamily="2" charset="2"/>
              <a:buChar char="§"/>
            </a:pPr>
            <a:r>
              <a:rPr lang="en-US" sz="1500" dirty="0">
                <a:solidFill>
                  <a:srgbClr val="303A46"/>
                </a:solidFill>
                <a:latin typeface="PT Serif"/>
                <a:ea typeface="PT Serif"/>
                <a:cs typeface="PT Serif"/>
                <a:sym typeface="PT Serif"/>
              </a:rPr>
              <a:t>The #sitewide-public-website team’s work is done</a:t>
            </a:r>
          </a:p>
          <a:p>
            <a:pPr marL="457200" marR="0" lvl="0" indent="-285750" algn="l" rtl="0">
              <a:lnSpc>
                <a:spcPct val="90000"/>
              </a:lnSpc>
              <a:spcBef>
                <a:spcPts val="1000"/>
              </a:spcBef>
              <a:spcAft>
                <a:spcPts val="0"/>
              </a:spcAft>
              <a:buClr>
                <a:schemeClr val="accent2"/>
              </a:buClr>
              <a:buSzPct val="100000"/>
              <a:buFont typeface="Wingdings" panose="05000000000000000000" pitchFamily="2" charset="2"/>
              <a:buChar char="§"/>
            </a:pPr>
            <a:r>
              <a:rPr lang="en-US" sz="1500" dirty="0">
                <a:solidFill>
                  <a:srgbClr val="303A46"/>
                </a:solidFill>
                <a:latin typeface="PT Serif"/>
                <a:ea typeface="PT Serif"/>
                <a:cs typeface="PT Serif"/>
                <a:sym typeface="PT Serif"/>
              </a:rPr>
              <a:t>Staging URL*: </a:t>
            </a:r>
            <a:r>
              <a:rPr lang="en-US" sz="1500" u="sng" dirty="0">
                <a:solidFill>
                  <a:schemeClr val="hlink"/>
                </a:solidFill>
                <a:latin typeface="PT Serif"/>
                <a:ea typeface="PT Serif"/>
                <a:cs typeface="PT Serif"/>
                <a:sym typeface="PT Serif"/>
                <a:hlinkClick r:id="rId3"/>
              </a:rPr>
              <a:t>https://www.staging.va.gov/download-your-irs-1095-b-tax-form</a:t>
            </a:r>
            <a:endParaRPr sz="1500" dirty="0">
              <a:solidFill>
                <a:srgbClr val="303A46"/>
              </a:solidFill>
              <a:latin typeface="PT Serif"/>
              <a:ea typeface="PT Serif"/>
              <a:cs typeface="PT Serif"/>
              <a:sym typeface="PT Serif"/>
            </a:endParaRPr>
          </a:p>
          <a:p>
            <a:pPr marL="0" marR="0" lvl="0" indent="0" algn="l" rtl="0">
              <a:lnSpc>
                <a:spcPct val="90000"/>
              </a:lnSpc>
              <a:spcBef>
                <a:spcPts val="1000"/>
              </a:spcBef>
              <a:spcAft>
                <a:spcPts val="0"/>
              </a:spcAft>
              <a:buNone/>
            </a:pPr>
            <a:endParaRPr sz="1600" dirty="0">
              <a:solidFill>
                <a:srgbClr val="303A46"/>
              </a:solidFill>
              <a:latin typeface="PT Serif"/>
              <a:ea typeface="PT Serif"/>
              <a:cs typeface="PT Serif"/>
              <a:sym typeface="PT Serif"/>
            </a:endParaRPr>
          </a:p>
          <a:p>
            <a:pPr marL="0" marR="0" lvl="0" indent="0" algn="r" rtl="0">
              <a:lnSpc>
                <a:spcPct val="90000"/>
              </a:lnSpc>
              <a:spcBef>
                <a:spcPts val="1000"/>
              </a:spcBef>
              <a:spcAft>
                <a:spcPts val="0"/>
              </a:spcAft>
              <a:buNone/>
            </a:pPr>
            <a:r>
              <a:rPr lang="en-US" sz="1000" dirty="0">
                <a:solidFill>
                  <a:srgbClr val="303A46"/>
                </a:solidFill>
                <a:latin typeface="PT Serif"/>
                <a:ea typeface="PT Serif"/>
                <a:cs typeface="PT Serif"/>
                <a:sym typeface="PT Serif"/>
              </a:rPr>
              <a:t>* The sitewide-public build didn’t complete this morning</a:t>
            </a:r>
            <a:endParaRPr sz="1000" dirty="0">
              <a:solidFill>
                <a:srgbClr val="303A46"/>
              </a:solidFill>
              <a:latin typeface="PT Serif"/>
              <a:ea typeface="PT Serif"/>
              <a:cs typeface="PT Serif"/>
              <a:sym typeface="PT Serif"/>
            </a:endParaRPr>
          </a:p>
        </p:txBody>
      </p:sp>
      <p:sp>
        <p:nvSpPr>
          <p:cNvPr id="582" name="Google Shape;582;p23"/>
          <p:cNvSpPr txBox="1"/>
          <p:nvPr/>
        </p:nvSpPr>
        <p:spPr>
          <a:xfrm>
            <a:off x="4134136" y="1773936"/>
            <a:ext cx="3444900" cy="3252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None/>
            </a:pPr>
            <a:r>
              <a:rPr lang="en-US" sz="1700" b="1" dirty="0">
                <a:solidFill>
                  <a:srgbClr val="303A46"/>
                </a:solidFill>
                <a:latin typeface="PT Serif"/>
                <a:ea typeface="PT Serif"/>
                <a:cs typeface="PT Serif"/>
                <a:sym typeface="PT Serif"/>
              </a:rPr>
              <a:t>Testing loaded data using the API</a:t>
            </a:r>
            <a:endParaRPr sz="1700" b="1" dirty="0">
              <a:solidFill>
                <a:srgbClr val="303A46"/>
              </a:solidFill>
              <a:latin typeface="PT Serif"/>
              <a:ea typeface="PT Serif"/>
              <a:cs typeface="PT Serif"/>
              <a:sym typeface="PT Serif"/>
            </a:endParaRPr>
          </a:p>
          <a:p>
            <a:pPr marL="457200" marR="0" lvl="0" indent="-285750" algn="l" rtl="0">
              <a:lnSpc>
                <a:spcPct val="90000"/>
              </a:lnSpc>
              <a:spcBef>
                <a:spcPts val="1000"/>
              </a:spcBef>
              <a:spcAft>
                <a:spcPts val="0"/>
              </a:spcAft>
              <a:buClr>
                <a:schemeClr val="accent2"/>
              </a:buClr>
              <a:buSzPct val="100000"/>
              <a:buFont typeface="Wingdings" panose="05000000000000000000" pitchFamily="2" charset="2"/>
              <a:buChar char="§"/>
            </a:pPr>
            <a:r>
              <a:rPr lang="en-US" sz="1500" dirty="0">
                <a:solidFill>
                  <a:srgbClr val="303A46"/>
                </a:solidFill>
                <a:latin typeface="PT Serif"/>
                <a:ea typeface="PT Serif"/>
                <a:cs typeface="PT Serif"/>
                <a:sym typeface="PT Serif"/>
              </a:rPr>
              <a:t>We were able to use the browser console to successfully test with one Veteran from VA</a:t>
            </a:r>
          </a:p>
          <a:p>
            <a:pPr marL="457200" marR="0" lvl="0" indent="-285750" algn="l" rtl="0">
              <a:lnSpc>
                <a:spcPct val="90000"/>
              </a:lnSpc>
              <a:spcBef>
                <a:spcPts val="1000"/>
              </a:spcBef>
              <a:spcAft>
                <a:spcPts val="0"/>
              </a:spcAft>
              <a:buClr>
                <a:schemeClr val="accent2"/>
              </a:buClr>
              <a:buSzPct val="100000"/>
              <a:buFont typeface="Wingdings" panose="05000000000000000000" pitchFamily="2" charset="2"/>
              <a:buChar char="§"/>
            </a:pPr>
            <a:r>
              <a:rPr lang="en-US" sz="1500" dirty="0">
                <a:solidFill>
                  <a:srgbClr val="303A46"/>
                </a:solidFill>
                <a:latin typeface="PT Serif"/>
                <a:ea typeface="PT Serif"/>
                <a:cs typeface="PT Serif"/>
                <a:sym typeface="PT Serif"/>
              </a:rPr>
              <a:t> User was able to download text and PDF versions of their 1095-B and verify that the data was correct </a:t>
            </a:r>
            <a:r>
              <a:rPr lang="en-US" sz="1500" dirty="0">
                <a:solidFill>
                  <a:schemeClr val="dk2"/>
                </a:solidFill>
                <a:latin typeface="PT Serif"/>
                <a:ea typeface="PT Serif"/>
                <a:cs typeface="PT Serif"/>
                <a:sym typeface="PT Serif"/>
              </a:rPr>
              <a:t>🎉</a:t>
            </a:r>
            <a:endParaRPr sz="1500" dirty="0">
              <a:solidFill>
                <a:srgbClr val="303A46"/>
              </a:solidFill>
              <a:latin typeface="PT Serif"/>
              <a:ea typeface="PT Serif"/>
              <a:cs typeface="PT Serif"/>
              <a:sym typeface="PT Serif"/>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cxnSp>
        <p:nvCxnSpPr>
          <p:cNvPr id="588" name="Google Shape;588;p27"/>
          <p:cNvCxnSpPr/>
          <p:nvPr/>
        </p:nvCxnSpPr>
        <p:spPr>
          <a:xfrm rot="10800000">
            <a:off x="8694795" y="2255100"/>
            <a:ext cx="0" cy="335700"/>
          </a:xfrm>
          <a:prstGeom prst="straightConnector1">
            <a:avLst/>
          </a:prstGeom>
          <a:noFill/>
          <a:ln w="9525" cap="flat" cmpd="sng">
            <a:solidFill>
              <a:schemeClr val="lt1"/>
            </a:solidFill>
            <a:prstDash val="solid"/>
            <a:miter lim="800000"/>
            <a:headEnd type="none" w="sm" len="sm"/>
            <a:tailEnd type="none" w="sm" len="sm"/>
          </a:ln>
        </p:spPr>
      </p:cxnSp>
      <p:cxnSp>
        <p:nvCxnSpPr>
          <p:cNvPr id="589" name="Google Shape;589;p27"/>
          <p:cNvCxnSpPr/>
          <p:nvPr/>
        </p:nvCxnSpPr>
        <p:spPr>
          <a:xfrm rot="10800000">
            <a:off x="2704628" y="2255100"/>
            <a:ext cx="0" cy="335700"/>
          </a:xfrm>
          <a:prstGeom prst="straightConnector1">
            <a:avLst/>
          </a:prstGeom>
          <a:noFill/>
          <a:ln w="9525" cap="flat" cmpd="sng">
            <a:solidFill>
              <a:schemeClr val="lt1"/>
            </a:solidFill>
            <a:prstDash val="solid"/>
            <a:miter lim="800000"/>
            <a:headEnd type="none" w="sm" len="sm"/>
            <a:tailEnd type="none" w="sm" len="sm"/>
          </a:ln>
        </p:spPr>
      </p:cxnSp>
      <p:sp>
        <p:nvSpPr>
          <p:cNvPr id="590" name="Google Shape;590;p27"/>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14</a:t>
            </a:fld>
            <a:endParaRPr sz="1200" b="0" i="0" u="none" strike="noStrike" cap="none">
              <a:solidFill>
                <a:srgbClr val="8A8A8A"/>
              </a:solidFill>
              <a:latin typeface="Source Sans Pro"/>
              <a:ea typeface="Source Sans Pro"/>
              <a:cs typeface="Source Sans Pro"/>
              <a:sym typeface="Source Sans Pro"/>
            </a:endParaRPr>
          </a:p>
        </p:txBody>
      </p:sp>
      <p:sp>
        <p:nvSpPr>
          <p:cNvPr id="591" name="Google Shape;591;p27"/>
          <p:cNvSpPr txBox="1"/>
          <p:nvPr/>
        </p:nvSpPr>
        <p:spPr>
          <a:xfrm>
            <a:off x="4066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dk1"/>
                </a:solidFill>
                <a:latin typeface="PT Serif"/>
                <a:ea typeface="PT Serif"/>
                <a:cs typeface="PT Serif"/>
                <a:sym typeface="PT Serif"/>
              </a:rPr>
              <a:t>Other updates</a:t>
            </a:r>
            <a:endParaRPr sz="2800" b="0" i="0" u="none" strike="noStrike" cap="none" dirty="0">
              <a:solidFill>
                <a:schemeClr val="dk1"/>
              </a:solidFill>
              <a:latin typeface="PT Serif"/>
              <a:ea typeface="PT Serif"/>
              <a:cs typeface="PT Serif"/>
              <a:sym typeface="PT Serif"/>
            </a:endParaRPr>
          </a:p>
        </p:txBody>
      </p:sp>
      <p:sp>
        <p:nvSpPr>
          <p:cNvPr id="592" name="Google Shape;592;p27"/>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400" b="0" i="0" u="none" strike="noStrike" cap="none">
              <a:solidFill>
                <a:srgbClr val="000000"/>
              </a:solidFill>
              <a:latin typeface="Arial"/>
              <a:ea typeface="Arial"/>
              <a:cs typeface="Arial"/>
              <a:sym typeface="Arial"/>
            </a:endParaRPr>
          </a:p>
        </p:txBody>
      </p:sp>
      <p:sp>
        <p:nvSpPr>
          <p:cNvPr id="593" name="Google Shape;593;p27"/>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94" name="Google Shape;594;p27"/>
          <p:cNvSpPr txBox="1"/>
          <p:nvPr/>
        </p:nvSpPr>
        <p:spPr>
          <a:xfrm>
            <a:off x="429780" y="1463050"/>
            <a:ext cx="5193600" cy="3252000"/>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5600"/>
              <a:buFont typeface="Noto Sans Symbols"/>
              <a:buNone/>
            </a:pPr>
            <a:r>
              <a:rPr lang="en-US" sz="1700" b="1" dirty="0">
                <a:solidFill>
                  <a:schemeClr val="dk2"/>
                </a:solidFill>
                <a:latin typeface="PT Serif"/>
                <a:ea typeface="PT Serif"/>
                <a:cs typeface="PT Serif"/>
                <a:sym typeface="PT Serif"/>
              </a:rPr>
              <a:t>Transition</a:t>
            </a:r>
            <a:endParaRPr sz="1700" b="1" dirty="0">
              <a:solidFill>
                <a:schemeClr val="dk2"/>
              </a:solidFill>
              <a:latin typeface="PT Serif"/>
              <a:ea typeface="PT Serif"/>
              <a:cs typeface="PT Serif"/>
              <a:sym typeface="PT Serif"/>
            </a:endParaRPr>
          </a:p>
          <a:p>
            <a:pPr marL="914400" indent="-315277">
              <a:lnSpc>
                <a:spcPct val="90000"/>
              </a:lnSpc>
              <a:spcBef>
                <a:spcPts val="500"/>
              </a:spcBef>
              <a:buClr>
                <a:schemeClr val="accent2"/>
              </a:buClr>
              <a:buSzPct val="100000"/>
              <a:buFont typeface="Noto Sans Symbols"/>
              <a:buChar char="▪"/>
            </a:pPr>
            <a:r>
              <a:rPr lang="en-US" sz="1500" dirty="0">
                <a:solidFill>
                  <a:schemeClr val="dk2"/>
                </a:solidFill>
                <a:latin typeface="PT Serif"/>
                <a:ea typeface="PT Serif"/>
                <a:cs typeface="PT Serif"/>
                <a:sym typeface="PT Serif"/>
              </a:rPr>
              <a:t>Met with Mark Dewey to chat about the status of 1095-B and answer any questions</a:t>
            </a:r>
            <a:endParaRPr sz="1500" dirty="0">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5600"/>
              <a:buFont typeface="Noto Sans Symbols"/>
              <a:buNone/>
            </a:pPr>
            <a:r>
              <a:rPr lang="en-US" sz="1700" b="1" dirty="0">
                <a:solidFill>
                  <a:schemeClr val="dk2"/>
                </a:solidFill>
                <a:latin typeface="PT Serif"/>
                <a:ea typeface="PT Serif"/>
                <a:cs typeface="PT Serif"/>
                <a:sym typeface="PT Serif"/>
              </a:rPr>
              <a:t>Documentation updates</a:t>
            </a:r>
            <a:endParaRPr sz="1700" b="1" i="0" u="none" strike="noStrike" cap="none" dirty="0">
              <a:solidFill>
                <a:srgbClr val="000000"/>
              </a:solidFill>
            </a:endParaRPr>
          </a:p>
          <a:p>
            <a:pPr marL="914400" indent="-315277">
              <a:lnSpc>
                <a:spcPct val="90000"/>
              </a:lnSpc>
              <a:spcBef>
                <a:spcPts val="500"/>
              </a:spcBef>
              <a:buClr>
                <a:schemeClr val="accent2"/>
              </a:buClr>
              <a:buSzPct val="100000"/>
              <a:buFont typeface="Noto Sans Symbols"/>
              <a:buChar char="▪"/>
            </a:pPr>
            <a:r>
              <a:rPr lang="en-US" sz="1500" dirty="0">
                <a:solidFill>
                  <a:schemeClr val="dk2"/>
                </a:solidFill>
                <a:latin typeface="PT Serif"/>
                <a:ea typeface="PT Serif"/>
                <a:cs typeface="PT Serif"/>
                <a:sym typeface="PT Serif"/>
              </a:rPr>
              <a:t>Restructured the product </a:t>
            </a:r>
            <a:r>
              <a:rPr lang="en-US" sz="1500" u="sng" dirty="0">
                <a:solidFill>
                  <a:schemeClr val="hlink"/>
                </a:solidFill>
                <a:latin typeface="PT Serif"/>
                <a:ea typeface="PT Serif"/>
                <a:cs typeface="PT Serif"/>
                <a:sym typeface="PT Serif"/>
                <a:hlinkClick r:id="rId3"/>
              </a:rPr>
              <a:t>README</a:t>
            </a:r>
            <a:r>
              <a:rPr lang="en-US" sz="1500" dirty="0">
                <a:solidFill>
                  <a:schemeClr val="dk2"/>
                </a:solidFill>
                <a:latin typeface="PT Serif"/>
                <a:ea typeface="PT Serif"/>
                <a:cs typeface="PT Serif"/>
                <a:sym typeface="PT Serif"/>
              </a:rPr>
              <a:t> file to follow the product roadmap and there be easier to read</a:t>
            </a:r>
          </a:p>
          <a:p>
            <a:pPr marL="914400" indent="-315277">
              <a:lnSpc>
                <a:spcPct val="90000"/>
              </a:lnSpc>
              <a:spcBef>
                <a:spcPts val="500"/>
              </a:spcBef>
              <a:buClr>
                <a:schemeClr val="accent2"/>
              </a:buClr>
              <a:buSzPct val="100000"/>
              <a:buFont typeface="Noto Sans Symbols"/>
              <a:buChar char="▪"/>
            </a:pPr>
            <a:r>
              <a:rPr lang="en-US" sz="1500" dirty="0">
                <a:solidFill>
                  <a:schemeClr val="dk2"/>
                </a:solidFill>
                <a:latin typeface="PT Serif"/>
                <a:ea typeface="PT Serif"/>
                <a:cs typeface="PT Serif"/>
                <a:sym typeface="PT Serif"/>
              </a:rPr>
              <a:t>The 1095-B form format may change annually. We </a:t>
            </a:r>
            <a:r>
              <a:rPr lang="en-US" sz="1500" u="sng" dirty="0">
                <a:solidFill>
                  <a:schemeClr val="hlink"/>
                </a:solidFill>
                <a:latin typeface="PT Serif"/>
                <a:ea typeface="PT Serif"/>
                <a:cs typeface="PT Serif"/>
                <a:sym typeface="PT Serif"/>
                <a:hlinkClick r:id="rId4"/>
              </a:rPr>
              <a:t>documented how to handle annual changes</a:t>
            </a:r>
            <a:r>
              <a:rPr lang="en-US" sz="1500" dirty="0">
                <a:solidFill>
                  <a:schemeClr val="dk2"/>
                </a:solidFill>
                <a:latin typeface="PT Serif"/>
                <a:ea typeface="PT Serif"/>
                <a:cs typeface="PT Serif"/>
                <a:sym typeface="PT Serif"/>
              </a:rPr>
              <a:t>.</a:t>
            </a:r>
            <a:endParaRPr sz="1500" b="0" i="0" u="none" strike="noStrike" cap="none" dirty="0">
              <a:solidFill>
                <a:srgbClr val="000000"/>
              </a:solidFill>
              <a:latin typeface="Arial"/>
              <a:ea typeface="Arial"/>
              <a:cs typeface="Arial"/>
              <a:sym typeface="Arial"/>
            </a:endParaRPr>
          </a:p>
          <a:p>
            <a:pPr marL="914400" indent="-315277">
              <a:lnSpc>
                <a:spcPct val="90000"/>
              </a:lnSpc>
              <a:spcBef>
                <a:spcPts val="500"/>
              </a:spcBef>
              <a:buClr>
                <a:schemeClr val="accent2"/>
              </a:buClr>
              <a:buSzPct val="100000"/>
              <a:buFont typeface="Noto Sans Symbols"/>
              <a:buChar char="▪"/>
            </a:pPr>
            <a:r>
              <a:rPr lang="en-US" sz="1500" dirty="0">
                <a:solidFill>
                  <a:schemeClr val="dk2"/>
                </a:solidFill>
                <a:latin typeface="PT Serif"/>
                <a:ea typeface="PT Serif"/>
                <a:cs typeface="PT Serif"/>
                <a:sym typeface="PT Serif"/>
              </a:rPr>
              <a:t>Created documentation on how to</a:t>
            </a:r>
            <a:r>
              <a:rPr lang="en-US" sz="1500" u="sng" dirty="0">
                <a:solidFill>
                  <a:schemeClr val="hlink"/>
                </a:solidFill>
                <a:latin typeface="PT Serif"/>
                <a:ea typeface="PT Serif"/>
                <a:cs typeface="PT Serif"/>
                <a:sym typeface="PT Serif"/>
                <a:hlinkClick r:id="rId5"/>
              </a:rPr>
              <a:t> test the API using the browser console</a:t>
            </a:r>
            <a:endParaRPr sz="1500" b="0" i="0" u="none" strike="noStrike" cap="none" dirty="0">
              <a:solidFill>
                <a:srgbClr val="000000"/>
              </a:solidFill>
              <a:latin typeface="Arial"/>
              <a:ea typeface="Arial"/>
              <a:cs typeface="Arial"/>
              <a:sym typeface="Arial"/>
            </a:endParaRPr>
          </a:p>
          <a:p>
            <a:pPr marL="0" marR="0" lvl="0" indent="0" algn="l" rtl="0">
              <a:lnSpc>
                <a:spcPct val="90000"/>
              </a:lnSpc>
              <a:spcBef>
                <a:spcPts val="500"/>
              </a:spcBef>
              <a:spcAft>
                <a:spcPts val="0"/>
              </a:spcAft>
              <a:buNone/>
            </a:pPr>
            <a:endParaRPr sz="1800" b="0" i="0" u="none" strike="noStrike" cap="none" dirty="0">
              <a:solidFill>
                <a:schemeClr val="dk2"/>
              </a:solidFill>
              <a:latin typeface="PT Serif"/>
              <a:ea typeface="PT Serif"/>
              <a:cs typeface="PT Serif"/>
              <a:sym typeface="PT Serif"/>
            </a:endParaRPr>
          </a:p>
        </p:txBody>
      </p:sp>
      <p:sp>
        <p:nvSpPr>
          <p:cNvPr id="595" name="Google Shape;595;p27"/>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pic>
        <p:nvPicPr>
          <p:cNvPr id="596" name="Google Shape;596;p27"/>
          <p:cNvPicPr preferRelativeResize="0"/>
          <p:nvPr/>
        </p:nvPicPr>
        <p:blipFill>
          <a:blip r:embed="rId6">
            <a:alphaModFix/>
          </a:blip>
          <a:stretch>
            <a:fillRect/>
          </a:stretch>
        </p:blipFill>
        <p:spPr>
          <a:xfrm>
            <a:off x="6096000" y="1803074"/>
            <a:ext cx="5751175" cy="20963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6"/>
          <p:cNvSpPr txBox="1">
            <a:spLocks noGrp="1"/>
          </p:cNvSpPr>
          <p:nvPr>
            <p:ph type="title"/>
          </p:nvPr>
        </p:nvSpPr>
        <p:spPr>
          <a:xfrm>
            <a:off x="410431"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dirty="0"/>
              <a:t>Our remaining steps 1095-B MVP (1 of 2)</a:t>
            </a:r>
            <a:endParaRPr sz="2800" dirty="0"/>
          </a:p>
        </p:txBody>
      </p:sp>
      <p:graphicFrame>
        <p:nvGraphicFramePr>
          <p:cNvPr id="602" name="Google Shape;602;p56"/>
          <p:cNvGraphicFramePr/>
          <p:nvPr/>
        </p:nvGraphicFramePr>
        <p:xfrm>
          <a:off x="411480" y="1097280"/>
          <a:ext cx="11360000" cy="5339300"/>
        </p:xfrm>
        <a:graphic>
          <a:graphicData uri="http://schemas.openxmlformats.org/drawingml/2006/table">
            <a:tbl>
              <a:tblPr>
                <a:noFill/>
                <a:tableStyleId>{68244069-38FC-4CB6-8A89-BCA94989DA18}</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729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Contact center review</a:t>
                      </a:r>
                      <a:endParaRPr sz="1000" u="none" strike="noStrike" cap="none" dirty="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1095-B / </a:t>
                      </a:r>
                      <a:endParaRPr sz="100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Contact center</a:t>
                      </a:r>
                      <a:endParaRPr sz="1000" u="none" strike="noStrike" cap="none" dirty="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Artifacts to be quality reviewed by Contact center staff</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22-Jul-22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Closed 8/9/22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Analytics implementation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Analytics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Ticket completion and alignment on KPIs</a:t>
                      </a:r>
                      <a:endParaRPr sz="1000" u="none" strike="noStrike" cap="none" dirty="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Google analytics is sufficient, if board desired, place ticket after launch per Michelle Dooley on ticket #44810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Privacy, security, and infrastructure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Security</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Ticket completion and all 9 artifacts attached</a:t>
                      </a:r>
                      <a:endParaRPr sz="1000" u="none" strike="noStrike" cap="none" dirty="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Closed 8/11/22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Product outline</a:t>
                      </a:r>
                      <a:endParaRPr sz="1000" u="none" strike="noStrike" cap="none" dirty="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Completed 8/4/22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Release plan</a:t>
                      </a:r>
                      <a:endParaRPr sz="1000" u="none" strike="noStrike" cap="none" dirty="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Completed 8/5/22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Incident response plan (IRP) / Playbook</a:t>
                      </a:r>
                      <a:endParaRPr sz="1000" u="none" strike="noStrike" cap="none" dirty="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Completed  8/9/22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Architecture diagram</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27-Jul-22</a:t>
                      </a:r>
                      <a:endParaRPr sz="1000" u="none" strike="noStrike" cap="none" dirty="0">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dirty="0">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Completed 8/9/22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Sequencing diagram</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Completed 8/9/22</a:t>
                      </a:r>
                      <a:endParaRPr sz="1000" u="none" strike="noStrike" cap="none" dirty="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Data Flow diagram</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Completed 8/8/22</a:t>
                      </a:r>
                      <a:endParaRPr sz="1000" u="none" strike="noStrike" cap="none" dirty="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API Endpoint document (located in IRP)</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Complete 8/19/22</a:t>
                      </a:r>
                      <a:endParaRPr sz="1000" u="none" strike="noStrike" cap="none" dirty="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Accessibility file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5 out of 6 tests complete; </a:t>
                      </a:r>
                      <a:r>
                        <a:rPr lang="en-US" sz="1000" u="none" strike="noStrike" cap="none" dirty="0">
                          <a:solidFill>
                            <a:schemeClr val="dk2"/>
                          </a:solidFill>
                          <a:latin typeface="PT Serif"/>
                          <a:ea typeface="PT Serif"/>
                          <a:cs typeface="PT Serif"/>
                          <a:sym typeface="PT Serif"/>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Axe scan to be done </a:t>
                      </a:r>
                      <a:r>
                        <a:rPr lang="en-US" sz="1000" dirty="0">
                          <a:solidFill>
                            <a:schemeClr val="dk2"/>
                          </a:solidFill>
                          <a:latin typeface="PT Serif"/>
                          <a:ea typeface="PT Serif"/>
                          <a:cs typeface="PT Serif"/>
                          <a:sym typeface="PT Serif"/>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once</a:t>
                      </a:r>
                      <a:r>
                        <a:rPr lang="en-US" sz="1000" dirty="0">
                          <a:solidFill>
                            <a:schemeClr val="dk2"/>
                          </a:solidFill>
                          <a:latin typeface="PT Serif"/>
                          <a:ea typeface="PT Serif"/>
                          <a:cs typeface="PT Serif"/>
                          <a:sym typeface="PT Serif"/>
                        </a:rPr>
                        <a:t> in staging environment</a:t>
                      </a:r>
                      <a:endParaRPr sz="1000" u="none" strike="noStrike" cap="none" dirty="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1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Resolve transport script / bucket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Reopen bucket ticket (GitHub </a:t>
                      </a:r>
                      <a:r>
                        <a:rPr lang="en-US" sz="1000" u="sng" strike="noStrike" cap="none">
                          <a:solidFill>
                            <a:schemeClr val="hlink"/>
                          </a:solidFill>
                          <a:latin typeface="PT Serif"/>
                          <a:ea typeface="PT Serif"/>
                          <a:cs typeface="PT Serif"/>
                          <a:sym typeface="PT Serif"/>
                          <a:hlinkClick r:id="rId3"/>
                        </a:rPr>
                        <a:t>#38079</a:t>
                      </a:r>
                      <a:r>
                        <a:rPr lang="en-US" sz="1000" u="none" strike="noStrike" cap="none">
                          <a:solidFill>
                            <a:schemeClr val="dk2"/>
                          </a:solidFill>
                          <a:latin typeface="PT Serif"/>
                          <a:ea typeface="PT Serif"/>
                          <a:cs typeface="PT Serif"/>
                          <a:sym typeface="PT Serif"/>
                        </a:rPr>
                        <a:t>) and ensure Joshua (HEC) has access to appropriate buckets to fill transport script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Completed 8/20/22</a:t>
                      </a:r>
                      <a:endParaRPr sz="1000" u="none" strike="noStrike" cap="none" dirty="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603" name="Google Shape;603;p5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15</a:t>
            </a:fld>
            <a:endParaRPr>
              <a:latin typeface="Source Sans Pro"/>
              <a:ea typeface="Source Sans Pro"/>
              <a:cs typeface="Source Sans Pro"/>
              <a:sym typeface="Source Sans Pro"/>
            </a:endParaRPr>
          </a:p>
        </p:txBody>
      </p:sp>
      <p:sp>
        <p:nvSpPr>
          <p:cNvPr id="604" name="Google Shape;604;p56"/>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05" name="Google Shape;605;p56"/>
          <p:cNvSpPr/>
          <p:nvPr/>
        </p:nvSpPr>
        <p:spPr>
          <a:xfrm>
            <a:off x="7739264" y="2128825"/>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6" name="Google Shape;606;p56"/>
          <p:cNvSpPr/>
          <p:nvPr/>
        </p:nvSpPr>
        <p:spPr>
          <a:xfrm>
            <a:off x="7739265" y="303251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7" name="Google Shape;607;p56"/>
          <p:cNvSpPr/>
          <p:nvPr/>
        </p:nvSpPr>
        <p:spPr>
          <a:xfrm>
            <a:off x="7739264" y="336863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8" name="Google Shape;608;p56"/>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E</a:t>
            </a:r>
            <a:endParaRPr sz="1400" b="0" i="0" u="none" strike="noStrike" cap="none">
              <a:solidFill>
                <a:srgbClr val="000000"/>
              </a:solidFill>
              <a:latin typeface="Arial"/>
              <a:ea typeface="Arial"/>
              <a:cs typeface="Arial"/>
              <a:sym typeface="Arial"/>
            </a:endParaRPr>
          </a:p>
        </p:txBody>
      </p:sp>
      <p:sp>
        <p:nvSpPr>
          <p:cNvPr id="609" name="Google Shape;609;p56"/>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56"/>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1" name="Google Shape;611;p56"/>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2" name="Google Shape;612;p56"/>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3" name="Google Shape;613;p56"/>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4" name="Google Shape;614;p56"/>
          <p:cNvSpPr/>
          <p:nvPr/>
        </p:nvSpPr>
        <p:spPr>
          <a:xfrm>
            <a:off x="7739301" y="16275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5" name="Google Shape;615;p56"/>
          <p:cNvSpPr/>
          <p:nvPr/>
        </p:nvSpPr>
        <p:spPr>
          <a:xfrm>
            <a:off x="7739264" y="4034188"/>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6" name="Google Shape;616;p56"/>
          <p:cNvSpPr/>
          <p:nvPr/>
        </p:nvSpPr>
        <p:spPr>
          <a:xfrm>
            <a:off x="7739264" y="472357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7" name="Google Shape;617;p56"/>
          <p:cNvSpPr/>
          <p:nvPr/>
        </p:nvSpPr>
        <p:spPr>
          <a:xfrm>
            <a:off x="7739264" y="4398081"/>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8" name="Google Shape;618;p56"/>
          <p:cNvSpPr txBox="1"/>
          <p:nvPr/>
        </p:nvSpPr>
        <p:spPr>
          <a:xfrm>
            <a:off x="9502525" y="111930"/>
            <a:ext cx="22704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Delayed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In progress</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Completed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Not started</a:t>
            </a:r>
            <a:endParaRPr sz="1500" b="0" i="0" u="none" strike="noStrike" cap="none">
              <a:solidFill>
                <a:schemeClr val="dk2"/>
              </a:solidFill>
              <a:latin typeface="PT Serif"/>
              <a:ea typeface="PT Serif"/>
              <a:cs typeface="PT Serif"/>
              <a:sym typeface="PT Serif"/>
            </a:endParaRPr>
          </a:p>
        </p:txBody>
      </p:sp>
      <p:sp>
        <p:nvSpPr>
          <p:cNvPr id="619" name="Google Shape;619;p56"/>
          <p:cNvSpPr/>
          <p:nvPr/>
        </p:nvSpPr>
        <p:spPr>
          <a:xfrm>
            <a:off x="7739264" y="370475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0" name="Google Shape;620;p56"/>
          <p:cNvSpPr/>
          <p:nvPr/>
        </p:nvSpPr>
        <p:spPr>
          <a:xfrm>
            <a:off x="7739264" y="2626863"/>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1" name="Google Shape;621;p56"/>
          <p:cNvSpPr/>
          <p:nvPr/>
        </p:nvSpPr>
        <p:spPr>
          <a:xfrm>
            <a:off x="7739264" y="5427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2" name="Google Shape;622;p56"/>
          <p:cNvSpPr/>
          <p:nvPr/>
        </p:nvSpPr>
        <p:spPr>
          <a:xfrm>
            <a:off x="7739264" y="599877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3" name="Google Shape;623;p56"/>
          <p:cNvSpPr/>
          <p:nvPr/>
        </p:nvSpPr>
        <p:spPr>
          <a:xfrm>
            <a:off x="7739264" y="505390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4" name="Google Shape;624;p56"/>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graphicFrame>
        <p:nvGraphicFramePr>
          <p:cNvPr id="629" name="Google Shape;629;p61"/>
          <p:cNvGraphicFramePr/>
          <p:nvPr/>
        </p:nvGraphicFramePr>
        <p:xfrm>
          <a:off x="411480" y="1097280"/>
          <a:ext cx="11360000" cy="2778800"/>
        </p:xfrm>
        <a:graphic>
          <a:graphicData uri="http://schemas.openxmlformats.org/drawingml/2006/table">
            <a:tbl>
              <a:tblPr>
                <a:noFill/>
                <a:tableStyleId>{68244069-38FC-4CB6-8A89-BCA94989DA18}</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Scenario testing of loaded product</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scenario testing and PR’s for loaded product to include updating any deprecated design components and other staging tests</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17-Aug -22</a:t>
                      </a:r>
                      <a:endParaRPr sz="1400" u="none" strike="noStrike" cap="none"/>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6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a:solidFill>
                            <a:schemeClr val="dk2"/>
                          </a:solidFill>
                          <a:latin typeface="PT Serif"/>
                          <a:ea typeface="PT Serif"/>
                          <a:cs typeface="PT Serif"/>
                          <a:sym typeface="PT Serif"/>
                        </a:rPr>
                        <a:t>Sprint 9/10</a:t>
                      </a:r>
                      <a:endParaRPr sz="1400" u="none" strike="noStrike" cap="none"/>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Staging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 Collab Cycle teams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product ticket with documented previous collab cycle steps initiated and under async review.  Platform notified of status 4 business days prior to meeting in order to review all artifacts and post recommendations.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13-Jul -22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Completed </a:t>
                      </a:r>
                      <a:r>
                        <a:rPr lang="en-US" sz="1000" u="none" strike="noStrike" cap="none">
                          <a:solidFill>
                            <a:schemeClr val="dk2"/>
                          </a:solidFill>
                          <a:latin typeface="PT Serif"/>
                          <a:ea typeface="PT Serif"/>
                          <a:cs typeface="PT Serif"/>
                          <a:sym typeface="PT Serif"/>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 06-Sep-22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In staging testing</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1095-B/Public websites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Build method to conduct usability testing of react widget on static Drupal page with authentication dependent data.  Commence internal testing with VFS Veterans with PIV and VA.gov Veteran credentials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21-Aug-22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a:solidFill>
                            <a:schemeClr val="dk2"/>
                          </a:solidFill>
                          <a:latin typeface="PT Serif"/>
                          <a:ea typeface="PT Serif"/>
                          <a:cs typeface="PT Serif"/>
                          <a:sym typeface="PT Serif"/>
                        </a:rPr>
                        <a:t>Staging URL: https://staging.va.gov/download-your-irs-1095-b-tax-form</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30" name="Google Shape;630;p61"/>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16</a:t>
            </a:fld>
            <a:endParaRPr>
              <a:latin typeface="Source Sans Pro"/>
              <a:ea typeface="Source Sans Pro"/>
              <a:cs typeface="Source Sans Pro"/>
              <a:sym typeface="Source Sans Pro"/>
            </a:endParaRPr>
          </a:p>
        </p:txBody>
      </p:sp>
      <p:sp>
        <p:nvSpPr>
          <p:cNvPr id="631" name="Google Shape;631;p61"/>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32" name="Google Shape;632;p61"/>
          <p:cNvSpPr/>
          <p:nvPr/>
        </p:nvSpPr>
        <p:spPr>
          <a:xfrm>
            <a:off x="7739264" y="3378095"/>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3" name="Google Shape;633;p61"/>
          <p:cNvSpPr/>
          <p:nvPr/>
        </p:nvSpPr>
        <p:spPr>
          <a:xfrm>
            <a:off x="7739264" y="2564088"/>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4" name="Google Shape;634;p61"/>
          <p:cNvSpPr/>
          <p:nvPr/>
        </p:nvSpPr>
        <p:spPr>
          <a:xfrm>
            <a:off x="7739264" y="1750088"/>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5" name="Google Shape;635;p61"/>
          <p:cNvSpPr txBox="1"/>
          <p:nvPr/>
        </p:nvSpPr>
        <p:spPr>
          <a:xfrm>
            <a:off x="411480" y="713232"/>
            <a:ext cx="8057100" cy="13257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2800" b="0" i="0" u="none" strike="noStrike" cap="none" dirty="0">
                <a:solidFill>
                  <a:schemeClr val="dk1"/>
                </a:solidFill>
                <a:latin typeface="PT Serif"/>
                <a:ea typeface="PT Serif"/>
                <a:cs typeface="PT Serif"/>
                <a:sym typeface="PT Serif"/>
              </a:rPr>
              <a:t>Our remaining steps 1095-B MVP (1 of 2)</a:t>
            </a:r>
            <a:endParaRPr sz="2800" b="0" i="0" u="none" strike="noStrike" cap="none" dirty="0">
              <a:solidFill>
                <a:schemeClr val="dk1"/>
              </a:solidFill>
              <a:latin typeface="PT Serif"/>
              <a:ea typeface="PT Serif"/>
              <a:cs typeface="PT Serif"/>
              <a:sym typeface="PT Serif"/>
            </a:endParaRPr>
          </a:p>
        </p:txBody>
      </p:sp>
      <p:sp>
        <p:nvSpPr>
          <p:cNvPr id="636" name="Google Shape;636;p61"/>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
        <p:nvSpPr>
          <p:cNvPr id="637" name="Google Shape;637;p61"/>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61"/>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9" name="Google Shape;639;p61"/>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0" name="Google Shape;640;p61"/>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1" name="Google Shape;641;p61"/>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2" name="Google Shape;642;p61"/>
          <p:cNvSpPr txBox="1"/>
          <p:nvPr/>
        </p:nvSpPr>
        <p:spPr>
          <a:xfrm>
            <a:off x="9502525" y="111930"/>
            <a:ext cx="22704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Delayed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In progress</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Completed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Not started</a:t>
            </a:r>
            <a:endParaRPr sz="1500" b="0" i="0" u="none" strike="noStrike" cap="none">
              <a:solidFill>
                <a:schemeClr val="dk2"/>
              </a:solidFill>
              <a:latin typeface="PT Serif"/>
              <a:ea typeface="PT Serif"/>
              <a:cs typeface="PT Serif"/>
              <a:sym typeface="PT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14336535c55_0_0"/>
          <p:cNvSpPr txBox="1">
            <a:spLocks noGrp="1"/>
          </p:cNvSpPr>
          <p:nvPr>
            <p:ph type="ctrTitle"/>
          </p:nvPr>
        </p:nvSpPr>
        <p:spPr>
          <a:xfrm>
            <a:off x="317460" y="2938176"/>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Path to Task Order close-out</a:t>
            </a:r>
            <a:endParaRPr/>
          </a:p>
        </p:txBody>
      </p:sp>
      <p:sp>
        <p:nvSpPr>
          <p:cNvPr id="648" name="Google Shape;648;g14336535c55_0_0"/>
          <p:cNvSpPr txBox="1">
            <a:spLocks noGrp="1"/>
          </p:cNvSpPr>
          <p:nvPr>
            <p:ph type="body" idx="1"/>
          </p:nvPr>
        </p:nvSpPr>
        <p:spPr>
          <a:xfrm>
            <a:off x="341868" y="2523777"/>
            <a:ext cx="4246500" cy="366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10 DEMO</a:t>
            </a:r>
            <a:endParaRPr/>
          </a:p>
        </p:txBody>
      </p:sp>
      <p:sp>
        <p:nvSpPr>
          <p:cNvPr id="649" name="Google Shape;649;g14336535c55_0_0"/>
          <p:cNvSpPr txBox="1">
            <a:spLocks noGrp="1"/>
          </p:cNvSpPr>
          <p:nvPr>
            <p:ph type="sldNum" idx="12"/>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650" name="Google Shape;650;g14336535c55_0_0"/>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2"/>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CEDAR TO1 closeout (1 of 2) v1</a:t>
            </a:r>
            <a:endParaRPr sz="2800"/>
          </a:p>
        </p:txBody>
      </p:sp>
      <p:graphicFrame>
        <p:nvGraphicFramePr>
          <p:cNvPr id="656" name="Google Shape;656;p62"/>
          <p:cNvGraphicFramePr/>
          <p:nvPr/>
        </p:nvGraphicFramePr>
        <p:xfrm>
          <a:off x="411480" y="1097280"/>
          <a:ext cx="11360000" cy="5420542"/>
        </p:xfrm>
        <a:graphic>
          <a:graphicData uri="http://schemas.openxmlformats.org/drawingml/2006/table">
            <a:tbl>
              <a:tblPr>
                <a:noFill/>
                <a:tableStyleId>{68244069-38FC-4CB6-8A89-BCA94989DA18}</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 TURNOVER TO</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4500">
                <a:tc rowSpan="3">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Completion of HH research #1 w/ caregivers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rowSpan="3">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HealthHub /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Mikki</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Amend research plan to initiate final unmoderated testing of remaining caregivers</a:t>
                      </a:r>
                      <a:endParaRPr sz="1400" u="none" strike="noStrike" cap="none">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24385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research plan for recruitment by Perigean</a:t>
                      </a:r>
                      <a:endParaRPr sz="1400" u="none" strike="noStrike" cap="none">
                        <a:solidFill>
                          <a:schemeClr val="dk2"/>
                        </a:solidFill>
                      </a:endParaRPr>
                    </a:p>
                    <a:p>
                      <a:pPr marL="171450" marR="0" lvl="0" indent="-10795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24385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Put research plan, guide, data sets, and synthesis in GitHub HH repo turnover </a:t>
                      </a:r>
                      <a:r>
                        <a:rPr lang="en-US" sz="1000">
                          <a:solidFill>
                            <a:schemeClr val="dk2"/>
                          </a:solidFill>
                          <a:latin typeface="PT Serif"/>
                          <a:ea typeface="PT Serif"/>
                          <a:cs typeface="PT Serif"/>
                          <a:sym typeface="PT Serif"/>
                        </a:rPr>
                        <a:t>README</a:t>
                      </a:r>
                      <a:endParaRPr sz="1400" u="none" strike="noStrike" cap="none">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23-Aug-22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rowSpan="6">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Completion of HH research #2 – Moderated tree test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rowSpan="6">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HealthHub /</a:t>
                      </a:r>
                      <a:endParaRPr sz="1400" u="none" strike="noStrike" cap="none">
                        <a:solidFill>
                          <a:schemeClr val="dk2"/>
                        </a:solidFill>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Mikki</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research #2 to Mikki for feedback and approval</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8-Aug-22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228625">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research #2 to oCTO for approval and recruitment (Must request Perigean note taker service)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Conduct pilot testing</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11-Aug-22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Conduct moderated testing of trees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6-Sep-22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Synthesis research findings and make recommendation if able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6-Sep-22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Put research plan, guide, data sets, Perigean notes, synthesis, recommendations (if able) in GitHub HH repo  turnover read.me.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7-Sep-22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HH Turnover document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HealthHub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Mikki &amp; Tracey</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Turnover document (include links to discovery, all research documents, and recommended next steps.  Place in </a:t>
                      </a:r>
                      <a:r>
                        <a:rPr lang="en-US" sz="1000" u="sng" strike="noStrike" cap="none">
                          <a:solidFill>
                            <a:schemeClr val="hlink"/>
                          </a:solidFill>
                          <a:latin typeface="PT Serif"/>
                          <a:ea typeface="PT Serif"/>
                          <a:cs typeface="PT Serif"/>
                          <a:sym typeface="PT Serif"/>
                          <a:hlinkClick r:id="rId3"/>
                        </a:rPr>
                        <a:t>Health Hub turnover read.me file</a:t>
                      </a:r>
                      <a:r>
                        <a:rPr lang="en-US" sz="1000" u="none" strike="noStrike" cap="none">
                          <a:solidFill>
                            <a:schemeClr val="dk2"/>
                          </a:solidFill>
                          <a:latin typeface="PT Serif"/>
                          <a:ea typeface="PT Serif"/>
                          <a:cs typeface="PT Serif"/>
                          <a:sym typeface="PT Serif"/>
                        </a:rPr>
                        <a:t>. Send  link to Mikki Northius &amp; Tracey Mulrooney for review / edits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7-Sep-22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dirty="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657" name="Google Shape;657;p62"/>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18</a:t>
            </a:fld>
            <a:endParaRPr>
              <a:latin typeface="Source Sans Pro"/>
              <a:ea typeface="Source Sans Pro"/>
              <a:cs typeface="Source Sans Pro"/>
              <a:sym typeface="Source Sans Pro"/>
            </a:endParaRPr>
          </a:p>
        </p:txBody>
      </p:sp>
      <p:sp>
        <p:nvSpPr>
          <p:cNvPr id="658" name="Google Shape;658;p62"/>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TO1 Closeout</a:t>
            </a:r>
            <a:endParaRPr sz="1400" b="0" i="0" u="none" strike="noStrike" cap="none">
              <a:solidFill>
                <a:srgbClr val="000000"/>
              </a:solidFill>
              <a:latin typeface="Arial"/>
              <a:ea typeface="Arial"/>
              <a:cs typeface="Arial"/>
              <a:sym typeface="Arial"/>
            </a:endParaRPr>
          </a:p>
        </p:txBody>
      </p:sp>
      <p:sp>
        <p:nvSpPr>
          <p:cNvPr id="659" name="Google Shape;659;p62"/>
          <p:cNvSpPr/>
          <p:nvPr/>
        </p:nvSpPr>
        <p:spPr>
          <a:xfrm>
            <a:off x="7745500" y="2589591"/>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0" name="Google Shape;660;p62"/>
          <p:cNvSpPr/>
          <p:nvPr/>
        </p:nvSpPr>
        <p:spPr>
          <a:xfrm>
            <a:off x="7753139" y="346156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1" name="Google Shape;661;p62"/>
          <p:cNvSpPr/>
          <p:nvPr/>
        </p:nvSpPr>
        <p:spPr>
          <a:xfrm>
            <a:off x="7746710" y="3038829"/>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2" name="Google Shape;662;p62"/>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62"/>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4" name="Google Shape;664;p62"/>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5" name="Google Shape;665;p62"/>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6" name="Google Shape;666;p62"/>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7" name="Google Shape;667;p62"/>
          <p:cNvSpPr/>
          <p:nvPr/>
        </p:nvSpPr>
        <p:spPr>
          <a:xfrm>
            <a:off x="7745489" y="21403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8" name="Google Shape;668;p62"/>
          <p:cNvSpPr/>
          <p:nvPr/>
        </p:nvSpPr>
        <p:spPr>
          <a:xfrm>
            <a:off x="7746710" y="166898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9" name="Google Shape;669;p62"/>
          <p:cNvSpPr/>
          <p:nvPr/>
        </p:nvSpPr>
        <p:spPr>
          <a:xfrm>
            <a:off x="7745489" y="527830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0" name="Google Shape;670;p62"/>
          <p:cNvSpPr/>
          <p:nvPr/>
        </p:nvSpPr>
        <p:spPr>
          <a:xfrm>
            <a:off x="7745500" y="4722981"/>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1" name="Google Shape;671;p62"/>
          <p:cNvSpPr/>
          <p:nvPr/>
        </p:nvSpPr>
        <p:spPr>
          <a:xfrm>
            <a:off x="7745500" y="388089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2" name="Google Shape;672;p62"/>
          <p:cNvSpPr/>
          <p:nvPr/>
        </p:nvSpPr>
        <p:spPr>
          <a:xfrm>
            <a:off x="7745489" y="4309344"/>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3" name="Google Shape;673;p62"/>
          <p:cNvSpPr/>
          <p:nvPr/>
        </p:nvSpPr>
        <p:spPr>
          <a:xfrm>
            <a:off x="7753139" y="5993496"/>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4" name="Google Shape;674;p62"/>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09-</a:t>
            </a:r>
            <a:r>
              <a:rPr lang="en-US" sz="1200" dirty="0">
                <a:solidFill>
                  <a:srgbClr val="747C74"/>
                </a:solidFill>
                <a:latin typeface="Source Sans Pro"/>
                <a:ea typeface="Source Sans Pro"/>
                <a:cs typeface="Source Sans Pro"/>
                <a:sym typeface="Source Sans Pro"/>
              </a:rPr>
              <a:t>07</a:t>
            </a:r>
            <a:r>
              <a:rPr lang="en-US" sz="1200" b="0" i="0" u="none" strike="noStrike" cap="none" dirty="0">
                <a:solidFill>
                  <a:srgbClr val="747C74"/>
                </a:solidFill>
                <a:latin typeface="Source Sans Pro"/>
                <a:ea typeface="Source Sans Pro"/>
                <a:cs typeface="Source Sans Pro"/>
                <a:sym typeface="Source Sans Pro"/>
              </a:rPr>
              <a:t>  Sprint 10 Demo</a:t>
            </a:r>
            <a:endParaRPr sz="1800" b="0" i="0" u="none" strike="noStrike" cap="none" dirty="0">
              <a:solidFill>
                <a:srgbClr val="747C74"/>
              </a:solidFill>
              <a:latin typeface="Calibri"/>
              <a:ea typeface="Calibri"/>
              <a:cs typeface="Calibri"/>
              <a:sym typeface="Calibri"/>
            </a:endParaRPr>
          </a:p>
        </p:txBody>
      </p:sp>
      <p:sp>
        <p:nvSpPr>
          <p:cNvPr id="675" name="Google Shape;675;p62"/>
          <p:cNvSpPr txBox="1"/>
          <p:nvPr/>
        </p:nvSpPr>
        <p:spPr>
          <a:xfrm>
            <a:off x="9502525" y="111930"/>
            <a:ext cx="22704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Delayed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In progress</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Completed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Not started</a:t>
            </a:r>
            <a:endParaRPr sz="1500" b="0" i="0" u="none" strike="noStrike" cap="none">
              <a:solidFill>
                <a:schemeClr val="dk2"/>
              </a:solidFill>
              <a:latin typeface="PT Serif"/>
              <a:ea typeface="PT Serif"/>
              <a:cs typeface="PT Serif"/>
              <a:sym typeface="PT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3"/>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CEDAR TO1 closeout (2 of 2)</a:t>
            </a:r>
            <a:endParaRPr sz="2800"/>
          </a:p>
        </p:txBody>
      </p:sp>
      <p:graphicFrame>
        <p:nvGraphicFramePr>
          <p:cNvPr id="681" name="Google Shape;681;p63"/>
          <p:cNvGraphicFramePr/>
          <p:nvPr>
            <p:extLst>
              <p:ext uri="{D42A27DB-BD31-4B8C-83A1-F6EECF244321}">
                <p14:modId xmlns:p14="http://schemas.microsoft.com/office/powerpoint/2010/main" val="2496134944"/>
              </p:ext>
            </p:extLst>
          </p:nvPr>
        </p:nvGraphicFramePr>
        <p:xfrm>
          <a:off x="411480" y="1097280"/>
          <a:ext cx="11360000" cy="5544572"/>
        </p:xfrm>
        <a:graphic>
          <a:graphicData uri="http://schemas.openxmlformats.org/drawingml/2006/table">
            <a:tbl>
              <a:tblPr>
                <a:noFill/>
                <a:tableStyleId>{68244069-38FC-4CB6-8A89-BCA94989DA18}</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 TURNOVER TO</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requirements ticket</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Provide </a:t>
                      </a:r>
                      <a:r>
                        <a:rPr lang="en-US" sz="1000" u="sng" strike="noStrike" cap="none">
                          <a:solidFill>
                            <a:schemeClr val="hlink"/>
                          </a:solidFill>
                          <a:latin typeface="PT Serif"/>
                          <a:ea typeface="PT Serif"/>
                          <a:cs typeface="PT Serif"/>
                          <a:sym typeface="PT Serif"/>
                          <a:hlinkClick r:id="rId3"/>
                        </a:rPr>
                        <a:t>business requirements</a:t>
                      </a:r>
                      <a:r>
                        <a:rPr lang="en-US" sz="1000" u="none" strike="noStrike" cap="none">
                          <a:solidFill>
                            <a:schemeClr val="dk2"/>
                          </a:solidFill>
                          <a:latin typeface="PT Serif"/>
                          <a:ea typeface="PT Serif"/>
                          <a:cs typeface="PT Serif"/>
                          <a:sym typeface="PT Serif"/>
                        </a:rPr>
                        <a:t> for Tarsha (HEC) to submit ticket</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13-Aug-22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22862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Analytics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Implement analytics in pre-staging and provide implementation monitoring status / turnover</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01-Sep-22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Initiated sprint 8, DOMO de-prioritized </a:t>
                      </a:r>
                      <a:r>
                        <a:rPr lang="en-US" sz="1000" dirty="0">
                          <a:solidFill>
                            <a:schemeClr val="dk2"/>
                          </a:solidFill>
                          <a:latin typeface="PT Serif"/>
                          <a:ea typeface="PT Serif"/>
                          <a:cs typeface="PT Serif"/>
                          <a:sym typeface="PT Serif"/>
                        </a:rPr>
                        <a:t>by</a:t>
                      </a:r>
                      <a:r>
                        <a:rPr lang="en-US" sz="1000" u="none" strike="noStrike" cap="none" dirty="0">
                          <a:solidFill>
                            <a:schemeClr val="dk2"/>
                          </a:solidFill>
                          <a:latin typeface="PT Serif"/>
                          <a:ea typeface="PT Serif"/>
                          <a:cs typeface="PT Serif"/>
                          <a:sym typeface="PT Serif"/>
                        </a:rPr>
                        <a:t> Platform analytics</a:t>
                      </a:r>
                      <a:r>
                        <a:rPr lang="en-US" sz="1000" dirty="0">
                          <a:solidFill>
                            <a:schemeClr val="dk2"/>
                          </a:solidFill>
                          <a:latin typeface="PT Serif"/>
                          <a:ea typeface="PT Serif"/>
                          <a:cs typeface="PT Serif"/>
                          <a:sym typeface="PT Serif"/>
                        </a:rPr>
                        <a:t>; GA has all points, if report board is required, please submit request after launch</a:t>
                      </a:r>
                      <a:endParaRPr sz="1400" u="none" strike="noStrike" cap="none" dirty="0"/>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22862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written approval</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Obtain and upload into product repo written approval of MVP design and content prior to launch (Due 21-Aug-22 to avoid shifting timeline)</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Communication required between HEC and VA-PO [</a:t>
                      </a:r>
                      <a:r>
                        <a:rPr lang="en-US" sz="1000" u="none" strike="noStrike" cap="none">
                          <a:solidFill>
                            <a:srgbClr val="980000"/>
                          </a:solidFill>
                          <a:latin typeface="PT Serif"/>
                          <a:ea typeface="PT Serif"/>
                          <a:cs typeface="PT Serif"/>
                          <a:sym typeface="PT Serif"/>
                        </a:rPr>
                        <a:t>Launch blocking dependency</a:t>
                      </a:r>
                      <a:r>
                        <a:rPr lang="en-US" sz="1000" u="none" strike="noStrike" cap="none">
                          <a:solidFill>
                            <a:schemeClr val="dk2"/>
                          </a:solidFill>
                          <a:latin typeface="PT Serif"/>
                          <a:ea typeface="PT Serif"/>
                          <a:cs typeface="PT Serif"/>
                          <a:sym typeface="PT Serif"/>
                        </a:rPr>
                        <a:t>] </a:t>
                      </a:r>
                      <a:endParaRPr sz="1000" u="none" strike="noStrike" cap="none">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22862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Research plan - Moderated UAT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Create research plan, and conversation guide for moderated UAT for approval of VA research team and submission to Perigean for recruitment.  Placed in repo for utilization by next team</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30-Aug-22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dirty="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Spanish translated documents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Monitor status of 1095-B translation of HEC documents from State Department via Sitewide (Randi Hecht) and turn over to business owner (Tarsha Tremble)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22-Aug-22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dirty="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Turnover document (MVP and Opt-in)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Tracey &amp; Health Apps team</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Turnover document (include links to discovery, research documents, collaboration cycle product documents, Opt-in build plan, and recommended next steps with owners  timelines.  Place in </a:t>
                      </a:r>
                      <a:r>
                        <a:rPr lang="en-US" sz="1000" u="sng" strike="noStrike" cap="none">
                          <a:solidFill>
                            <a:schemeClr val="hlink"/>
                          </a:solidFill>
                          <a:latin typeface="PT Serif"/>
                          <a:ea typeface="PT Serif"/>
                          <a:cs typeface="PT Serif"/>
                          <a:sym typeface="PT Serif"/>
                          <a:hlinkClick r:id="rId4"/>
                        </a:rPr>
                        <a:t>GitHub </a:t>
                      </a:r>
                      <a:r>
                        <a:rPr lang="en-US" sz="1000" u="sng">
                          <a:solidFill>
                            <a:schemeClr val="hlink"/>
                          </a:solidFill>
                          <a:latin typeface="PT Serif"/>
                          <a:ea typeface="PT Serif"/>
                          <a:cs typeface="PT Serif"/>
                          <a:sym typeface="PT Serif"/>
                          <a:hlinkClick r:id="rId4"/>
                        </a:rPr>
                        <a:t>README</a:t>
                      </a:r>
                      <a:r>
                        <a:rPr lang="en-US" sz="1000" u="sng" strike="noStrike" cap="none">
                          <a:solidFill>
                            <a:schemeClr val="hlink"/>
                          </a:solidFill>
                          <a:latin typeface="PT Serif"/>
                          <a:ea typeface="PT Serif"/>
                          <a:cs typeface="PT Serif"/>
                          <a:sym typeface="PT Serif"/>
                          <a:hlinkClick r:id="rId4"/>
                        </a:rPr>
                        <a:t> </a:t>
                      </a:r>
                      <a:r>
                        <a:rPr lang="en-US" sz="1000" u="none" strike="noStrike" cap="none">
                          <a:solidFill>
                            <a:schemeClr val="dk2"/>
                          </a:solidFill>
                          <a:latin typeface="PT Serif"/>
                          <a:ea typeface="PT Serif"/>
                          <a:cs typeface="PT Serif"/>
                          <a:sym typeface="PT Serif"/>
                        </a:rPr>
                        <a:t>turnover document. Send  link to VA-PO for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07-Sep-22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Turnover meeting</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Tracey will arrange a 30-minute meeting with Health Apps team to review product 9 and a 60-minute meeting to review </a:t>
                      </a:r>
                      <a:r>
                        <a:rPr lang="en-US" sz="1000" u="sng" strike="noStrike" cap="none">
                          <a:solidFill>
                            <a:schemeClr val="hlink"/>
                          </a:solidFill>
                          <a:latin typeface="PT Serif"/>
                          <a:ea typeface="PT Serif"/>
                          <a:cs typeface="PT Serif"/>
                          <a:sym typeface="PT Serif"/>
                          <a:hlinkClick r:id="rId4"/>
                        </a:rPr>
                        <a:t>turnover </a:t>
                      </a:r>
                      <a:r>
                        <a:rPr lang="en-US" sz="1000" u="sng">
                          <a:solidFill>
                            <a:schemeClr val="hlink"/>
                          </a:solidFill>
                          <a:latin typeface="PT Serif"/>
                          <a:ea typeface="PT Serif"/>
                          <a:cs typeface="PT Serif"/>
                          <a:sym typeface="PT Serif"/>
                          <a:hlinkClick r:id="rId4"/>
                        </a:rPr>
                        <a:t>README</a:t>
                      </a:r>
                      <a:r>
                        <a:rPr lang="en-US" sz="1000" u="sng" strike="noStrike" cap="none">
                          <a:solidFill>
                            <a:schemeClr val="hlink"/>
                          </a:solidFill>
                          <a:latin typeface="PT Serif"/>
                          <a:ea typeface="PT Serif"/>
                          <a:cs typeface="PT Serif"/>
                          <a:sym typeface="PT Serif"/>
                          <a:hlinkClick r:id="rId4"/>
                        </a:rPr>
                        <a:t> document</a:t>
                      </a:r>
                      <a:r>
                        <a:rPr lang="en-US" sz="1000" u="none" strike="noStrike" cap="none">
                          <a:solidFill>
                            <a:schemeClr val="dk2"/>
                          </a:solidFill>
                          <a:latin typeface="PT Serif"/>
                          <a:ea typeface="PT Serif"/>
                          <a:cs typeface="PT Serif"/>
                          <a:sym typeface="PT Serif"/>
                        </a:rPr>
                        <a:t> and plan for next steps.   Additionally, team will be available for asynchronous questions after initial meeting.</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latin typeface="PT Serif"/>
                          <a:ea typeface="PT Serif"/>
                          <a:cs typeface="PT Serif"/>
                          <a:sym typeface="PT Serif"/>
                        </a:rPr>
                        <a:t>01-Sep-22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dirty="0">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82" name="Google Shape;682;p6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19</a:t>
            </a:fld>
            <a:endParaRPr>
              <a:latin typeface="Source Sans Pro"/>
              <a:ea typeface="Source Sans Pro"/>
              <a:cs typeface="Source Sans Pro"/>
              <a:sym typeface="Source Sans Pro"/>
            </a:endParaRPr>
          </a:p>
        </p:txBody>
      </p:sp>
      <p:sp>
        <p:nvSpPr>
          <p:cNvPr id="683" name="Google Shape;683;p63"/>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TO1 Closeout</a:t>
            </a:r>
            <a:endParaRPr sz="1400" b="0" i="0" u="none" strike="noStrike" cap="none">
              <a:solidFill>
                <a:srgbClr val="000000"/>
              </a:solidFill>
              <a:latin typeface="Arial"/>
              <a:ea typeface="Arial"/>
              <a:cs typeface="Arial"/>
              <a:sym typeface="Arial"/>
            </a:endParaRPr>
          </a:p>
        </p:txBody>
      </p:sp>
      <p:sp>
        <p:nvSpPr>
          <p:cNvPr id="684" name="Google Shape;684;p63"/>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63"/>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6" name="Google Shape;686;p63"/>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7" name="Google Shape;687;p63"/>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8" name="Google Shape;688;p63"/>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9" name="Google Shape;689;p63"/>
          <p:cNvSpPr/>
          <p:nvPr/>
        </p:nvSpPr>
        <p:spPr>
          <a:xfrm>
            <a:off x="7739265" y="3615413"/>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0" name="Google Shape;690;p63"/>
          <p:cNvSpPr/>
          <p:nvPr/>
        </p:nvSpPr>
        <p:spPr>
          <a:xfrm>
            <a:off x="7739265" y="5118304"/>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1" name="Google Shape;691;p63"/>
          <p:cNvSpPr/>
          <p:nvPr/>
        </p:nvSpPr>
        <p:spPr>
          <a:xfrm>
            <a:off x="7739265" y="432557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2" name="Google Shape;692;p63"/>
          <p:cNvSpPr/>
          <p:nvPr/>
        </p:nvSpPr>
        <p:spPr>
          <a:xfrm>
            <a:off x="7739265" y="1682029"/>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3" name="Google Shape;693;p63"/>
          <p:cNvSpPr/>
          <p:nvPr/>
        </p:nvSpPr>
        <p:spPr>
          <a:xfrm>
            <a:off x="7739265" y="223919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4" name="Google Shape;694;p63"/>
          <p:cNvSpPr/>
          <p:nvPr/>
        </p:nvSpPr>
        <p:spPr>
          <a:xfrm>
            <a:off x="7739265" y="2915640"/>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5" name="Google Shape;695;p63"/>
          <p:cNvSpPr/>
          <p:nvPr/>
        </p:nvSpPr>
        <p:spPr>
          <a:xfrm>
            <a:off x="7739265" y="6053118"/>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6" name="Google Shape;696;p63"/>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
        <p:nvSpPr>
          <p:cNvPr id="697" name="Google Shape;697;p63"/>
          <p:cNvSpPr txBox="1"/>
          <p:nvPr/>
        </p:nvSpPr>
        <p:spPr>
          <a:xfrm>
            <a:off x="9502525" y="111930"/>
            <a:ext cx="22704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Delayed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In progress</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Completed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Not started</a:t>
            </a:r>
            <a:endParaRPr sz="1500" b="0" i="0" u="none" strike="noStrike" cap="none">
              <a:solidFill>
                <a:schemeClr val="dk2"/>
              </a:solidFill>
              <a:latin typeface="PT Serif"/>
              <a:ea typeface="PT Serif"/>
              <a:cs typeface="PT Serif"/>
              <a:sym typeface="PT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5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a:latin typeface="PT Serif"/>
                <a:ea typeface="PT Serif"/>
                <a:cs typeface="PT Serif"/>
                <a:sym typeface="PT Serif"/>
              </a:rPr>
              <a:t>Get to know the team</a:t>
            </a:r>
            <a:endParaRPr sz="3600">
              <a:latin typeface="PT Serif"/>
              <a:ea typeface="PT Serif"/>
              <a:cs typeface="PT Serif"/>
              <a:sym typeface="PT Serif"/>
            </a:endParaRPr>
          </a:p>
        </p:txBody>
      </p:sp>
      <p:sp>
        <p:nvSpPr>
          <p:cNvPr id="191" name="Google Shape;191;p55"/>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92" name="Google Shape;192;p5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93" name="Google Shape;193;p55"/>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94" name="Google Shape;194;p5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09-0</a:t>
            </a:r>
            <a:r>
              <a:rPr lang="en-US" sz="1200">
                <a:solidFill>
                  <a:srgbClr val="747C74"/>
                </a:solidFill>
                <a:latin typeface="Source Sans Pro"/>
                <a:ea typeface="Source Sans Pro"/>
                <a:cs typeface="Source Sans Pro"/>
                <a:sym typeface="Source Sans Pro"/>
              </a:rPr>
              <a:t>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
        <p:nvSpPr>
          <p:cNvPr id="195" name="Google Shape;195;p55"/>
          <p:cNvSpPr txBox="1"/>
          <p:nvPr/>
        </p:nvSpPr>
        <p:spPr>
          <a:xfrm>
            <a:off x="7808976" y="1252728"/>
            <a:ext cx="1446561" cy="2770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ts val="1600"/>
              <a:buFont typeface="Arial"/>
              <a:buNone/>
            </a:pPr>
            <a:r>
              <a:rPr lang="en-US" sz="1600" b="0" i="0" u="none" strike="noStrike" cap="none">
                <a:solidFill>
                  <a:schemeClr val="accent2"/>
                </a:solidFill>
                <a:latin typeface="PT Serif"/>
                <a:ea typeface="PT Serif"/>
                <a:cs typeface="PT Serif"/>
                <a:sym typeface="PT Serif"/>
              </a:rPr>
              <a:t>Executive team</a:t>
            </a:r>
            <a:endParaRPr sz="1600" b="0" i="0" u="none" strike="noStrike" cap="none">
              <a:solidFill>
                <a:srgbClr val="000000"/>
              </a:solidFill>
              <a:latin typeface="Arial"/>
              <a:ea typeface="Arial"/>
              <a:cs typeface="Arial"/>
              <a:sym typeface="Arial"/>
            </a:endParaRPr>
          </a:p>
        </p:txBody>
      </p:sp>
      <p:sp>
        <p:nvSpPr>
          <p:cNvPr id="196" name="Google Shape;196;p55"/>
          <p:cNvSpPr txBox="1"/>
          <p:nvPr/>
        </p:nvSpPr>
        <p:spPr>
          <a:xfrm>
            <a:off x="447147" y="1702746"/>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sz="1400" b="0" i="0" u="none" strike="noStrike" cap="none">
              <a:solidFill>
                <a:srgbClr val="000000"/>
              </a:solidFill>
              <a:latin typeface="Arial"/>
              <a:ea typeface="Arial"/>
              <a:cs typeface="Arial"/>
              <a:sym typeface="Arial"/>
            </a:endParaRPr>
          </a:p>
        </p:txBody>
      </p:sp>
      <p:sp>
        <p:nvSpPr>
          <p:cNvPr id="197" name="Google Shape;197;p55"/>
          <p:cNvSpPr txBox="1"/>
          <p:nvPr/>
        </p:nvSpPr>
        <p:spPr>
          <a:xfrm>
            <a:off x="4864608" y="1700784"/>
            <a:ext cx="921000" cy="355200"/>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sz="1400" b="0" i="0" u="none" strike="noStrike" cap="none">
              <a:solidFill>
                <a:srgbClr val="000000"/>
              </a:solidFill>
              <a:latin typeface="Arial"/>
              <a:ea typeface="Arial"/>
              <a:cs typeface="Arial"/>
              <a:sym typeface="Arial"/>
            </a:endParaRPr>
          </a:p>
        </p:txBody>
      </p:sp>
      <p:sp>
        <p:nvSpPr>
          <p:cNvPr id="198" name="Google Shape;198;p55"/>
          <p:cNvSpPr txBox="1"/>
          <p:nvPr/>
        </p:nvSpPr>
        <p:spPr>
          <a:xfrm>
            <a:off x="1911096" y="1700784"/>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sz="1400" b="0" i="0" u="none" strike="noStrike" cap="none">
              <a:solidFill>
                <a:srgbClr val="000000"/>
              </a:solidFill>
              <a:latin typeface="Arial"/>
              <a:ea typeface="Arial"/>
              <a:cs typeface="Arial"/>
              <a:sym typeface="Arial"/>
            </a:endParaRPr>
          </a:p>
        </p:txBody>
      </p:sp>
      <p:pic>
        <p:nvPicPr>
          <p:cNvPr id="199" name="Google Shape;199;p55"/>
          <p:cNvPicPr preferRelativeResize="0"/>
          <p:nvPr/>
        </p:nvPicPr>
        <p:blipFill rotWithShape="1">
          <a:blip r:embed="rId3">
            <a:alphaModFix/>
          </a:blip>
          <a:srcRect t="11610" b="16390"/>
          <a:stretch/>
        </p:blipFill>
        <p:spPr>
          <a:xfrm>
            <a:off x="468662" y="4195285"/>
            <a:ext cx="891768" cy="891768"/>
          </a:xfrm>
          <a:prstGeom prst="ellipse">
            <a:avLst/>
          </a:prstGeom>
          <a:noFill/>
          <a:ln>
            <a:noFill/>
          </a:ln>
        </p:spPr>
      </p:pic>
      <p:pic>
        <p:nvPicPr>
          <p:cNvPr id="200" name="Google Shape;200;p55"/>
          <p:cNvPicPr preferRelativeResize="0"/>
          <p:nvPr/>
        </p:nvPicPr>
        <p:blipFill rotWithShape="1">
          <a:blip r:embed="rId4">
            <a:alphaModFix/>
          </a:blip>
          <a:srcRect/>
          <a:stretch/>
        </p:blipFill>
        <p:spPr>
          <a:xfrm>
            <a:off x="1917624" y="4191138"/>
            <a:ext cx="900063" cy="900063"/>
          </a:xfrm>
          <a:prstGeom prst="ellipse">
            <a:avLst/>
          </a:prstGeom>
          <a:noFill/>
          <a:ln>
            <a:noFill/>
          </a:ln>
        </p:spPr>
      </p:pic>
      <p:pic>
        <p:nvPicPr>
          <p:cNvPr id="201" name="Google Shape;201;p55"/>
          <p:cNvPicPr preferRelativeResize="0"/>
          <p:nvPr/>
        </p:nvPicPr>
        <p:blipFill rotWithShape="1">
          <a:blip r:embed="rId5">
            <a:alphaModFix/>
          </a:blip>
          <a:srcRect/>
          <a:stretch/>
        </p:blipFill>
        <p:spPr>
          <a:xfrm>
            <a:off x="7806125" y="2118734"/>
            <a:ext cx="900063" cy="900063"/>
          </a:xfrm>
          <a:prstGeom prst="ellipse">
            <a:avLst/>
          </a:prstGeom>
          <a:noFill/>
          <a:ln>
            <a:noFill/>
          </a:ln>
        </p:spPr>
      </p:pic>
      <p:pic>
        <p:nvPicPr>
          <p:cNvPr id="202" name="Google Shape;202;p55"/>
          <p:cNvPicPr preferRelativeResize="0"/>
          <p:nvPr/>
        </p:nvPicPr>
        <p:blipFill rotWithShape="1">
          <a:blip r:embed="rId6">
            <a:alphaModFix/>
          </a:blip>
          <a:srcRect/>
          <a:stretch/>
        </p:blipFill>
        <p:spPr>
          <a:xfrm>
            <a:off x="9280104" y="2118734"/>
            <a:ext cx="900063" cy="900063"/>
          </a:xfrm>
          <a:prstGeom prst="ellipse">
            <a:avLst/>
          </a:prstGeom>
          <a:noFill/>
          <a:ln>
            <a:noFill/>
          </a:ln>
        </p:spPr>
      </p:pic>
      <p:pic>
        <p:nvPicPr>
          <p:cNvPr id="203" name="Google Shape;203;p55"/>
          <p:cNvPicPr preferRelativeResize="0"/>
          <p:nvPr/>
        </p:nvPicPr>
        <p:blipFill rotWithShape="1">
          <a:blip r:embed="rId7">
            <a:alphaModFix/>
          </a:blip>
          <a:srcRect/>
          <a:stretch/>
        </p:blipFill>
        <p:spPr>
          <a:xfrm>
            <a:off x="10754084" y="2115429"/>
            <a:ext cx="906673" cy="906673"/>
          </a:xfrm>
          <a:prstGeom prst="ellipse">
            <a:avLst/>
          </a:prstGeom>
          <a:noFill/>
          <a:ln>
            <a:noFill/>
          </a:ln>
        </p:spPr>
      </p:pic>
      <p:pic>
        <p:nvPicPr>
          <p:cNvPr id="204" name="Google Shape;204;p55"/>
          <p:cNvPicPr preferRelativeResize="0"/>
          <p:nvPr/>
        </p:nvPicPr>
        <p:blipFill rotWithShape="1">
          <a:blip r:embed="rId8">
            <a:alphaModFix/>
          </a:blip>
          <a:srcRect/>
          <a:stretch/>
        </p:blipFill>
        <p:spPr>
          <a:xfrm>
            <a:off x="7734799" y="4193113"/>
            <a:ext cx="896112" cy="896112"/>
          </a:xfrm>
          <a:prstGeom prst="ellipse">
            <a:avLst/>
          </a:prstGeom>
          <a:noFill/>
          <a:ln>
            <a:noFill/>
          </a:ln>
        </p:spPr>
      </p:pic>
      <p:pic>
        <p:nvPicPr>
          <p:cNvPr id="205" name="Google Shape;205;p55"/>
          <p:cNvPicPr preferRelativeResize="0"/>
          <p:nvPr/>
        </p:nvPicPr>
        <p:blipFill rotWithShape="1">
          <a:blip r:embed="rId9">
            <a:alphaModFix/>
          </a:blip>
          <a:srcRect/>
          <a:stretch/>
        </p:blipFill>
        <p:spPr>
          <a:xfrm>
            <a:off x="9188105" y="4193113"/>
            <a:ext cx="896112" cy="896112"/>
          </a:xfrm>
          <a:prstGeom prst="ellipse">
            <a:avLst/>
          </a:prstGeom>
          <a:noFill/>
          <a:ln>
            <a:noFill/>
          </a:ln>
        </p:spPr>
      </p:pic>
      <p:sp>
        <p:nvSpPr>
          <p:cNvPr id="206" name="Google Shape;206;p55"/>
          <p:cNvSpPr txBox="1"/>
          <p:nvPr/>
        </p:nvSpPr>
        <p:spPr>
          <a:xfrm>
            <a:off x="418084" y="5285165"/>
            <a:ext cx="1380744"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New Bern, NC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7808717" y="3170618"/>
            <a:ext cx="1655064" cy="9418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10753343" y="3170618"/>
            <a:ext cx="1655064" cy="9418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9281031" y="3170618"/>
            <a:ext cx="1655064" cy="9418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10" name="Google Shape;210;p55"/>
          <p:cNvSpPr txBox="1"/>
          <p:nvPr/>
        </p:nvSpPr>
        <p:spPr>
          <a:xfrm>
            <a:off x="3386924" y="5285165"/>
            <a:ext cx="1380744" cy="8595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Chicago, IL</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Experience Designer</a:t>
            </a:r>
            <a:endParaRPr sz="1100" b="0" i="0" u="none" strike="noStrike" cap="none">
              <a:solidFill>
                <a:schemeClr val="dk2"/>
              </a:solidFill>
              <a:latin typeface="Source Sans Pro"/>
              <a:ea typeface="Source Sans Pro"/>
              <a:cs typeface="Source Sans Pro"/>
              <a:sym typeface="Source Sans Pro"/>
            </a:endParaRPr>
          </a:p>
        </p:txBody>
      </p:sp>
      <p:sp>
        <p:nvSpPr>
          <p:cNvPr id="211" name="Google Shape;211;p55"/>
          <p:cNvSpPr txBox="1"/>
          <p:nvPr/>
        </p:nvSpPr>
        <p:spPr>
          <a:xfrm>
            <a:off x="1902504" y="5285165"/>
            <a:ext cx="1380744" cy="8595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12" name="Google Shape;212;p55"/>
          <p:cNvSpPr txBox="1"/>
          <p:nvPr/>
        </p:nvSpPr>
        <p:spPr>
          <a:xfrm>
            <a:off x="1919461" y="3170618"/>
            <a:ext cx="1655064"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 Park, 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Designer</a:t>
            </a:r>
            <a:endParaRPr sz="1100" b="0" i="0" u="none" strike="noStrike" cap="none">
              <a:solidFill>
                <a:schemeClr val="dk2"/>
              </a:solidFill>
              <a:latin typeface="Source Sans Pro"/>
              <a:ea typeface="Source Sans Pro"/>
              <a:cs typeface="Source Sans Pro"/>
              <a:sym typeface="Source Sans Pro"/>
            </a:endParaRPr>
          </a:p>
        </p:txBody>
      </p:sp>
      <p:sp>
        <p:nvSpPr>
          <p:cNvPr id="213" name="Google Shape;213;p55"/>
          <p:cNvSpPr txBox="1"/>
          <p:nvPr/>
        </p:nvSpPr>
        <p:spPr>
          <a:xfrm>
            <a:off x="7840184" y="5285165"/>
            <a:ext cx="1380744" cy="8595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14" name="Google Shape;214;p55"/>
          <p:cNvSpPr txBox="1"/>
          <p:nvPr/>
        </p:nvSpPr>
        <p:spPr>
          <a:xfrm>
            <a:off x="9324604" y="5285165"/>
            <a:ext cx="1380744" cy="8595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sp>
        <p:nvSpPr>
          <p:cNvPr id="215" name="Google Shape;215;p55"/>
          <p:cNvSpPr txBox="1"/>
          <p:nvPr/>
        </p:nvSpPr>
        <p:spPr>
          <a:xfrm>
            <a:off x="447147" y="3170618"/>
            <a:ext cx="1655064"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Jeanette Cantrell</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Chantilly, VA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Product Lead</a:t>
            </a:r>
            <a:endParaRPr sz="1100" b="0" i="0" u="none" strike="noStrike" cap="none">
              <a:solidFill>
                <a:schemeClr val="dk2"/>
              </a:solidFill>
              <a:latin typeface="Source Sans Pro"/>
              <a:ea typeface="Source Sans Pro"/>
              <a:cs typeface="Source Sans Pro"/>
              <a:sym typeface="Source Sans Pro"/>
            </a:endParaRPr>
          </a:p>
        </p:txBody>
      </p:sp>
      <p:sp>
        <p:nvSpPr>
          <p:cNvPr id="216" name="Google Shape;216;p55"/>
          <p:cNvSpPr txBox="1"/>
          <p:nvPr/>
        </p:nvSpPr>
        <p:spPr>
          <a:xfrm>
            <a:off x="4864089" y="3170618"/>
            <a:ext cx="1655064"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Shashank </a:t>
            </a:r>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Khandelwal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Rockville, MD</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Source Sans Pro"/>
                <a:ea typeface="Source Sans Pro"/>
                <a:cs typeface="Source Sans Pro"/>
                <a:sym typeface="Source Sans Pro"/>
              </a:rPr>
              <a:t>Tech Lead</a:t>
            </a:r>
            <a:endParaRPr sz="1400" b="0" i="0" u="none" strike="noStrike" cap="none">
              <a:solidFill>
                <a:srgbClr val="000000"/>
              </a:solidFill>
              <a:latin typeface="Arial"/>
              <a:ea typeface="Arial"/>
              <a:cs typeface="Arial"/>
              <a:sym typeface="Arial"/>
            </a:endParaRPr>
          </a:p>
        </p:txBody>
      </p:sp>
      <p:pic>
        <p:nvPicPr>
          <p:cNvPr id="217" name="Google Shape;217;p55" descr="A person with a beard&#10;&#10;Description automatically generated with low confidence"/>
          <p:cNvPicPr preferRelativeResize="0"/>
          <p:nvPr/>
        </p:nvPicPr>
        <p:blipFill rotWithShape="1">
          <a:blip r:embed="rId10">
            <a:alphaModFix/>
          </a:blip>
          <a:srcRect r="213" b="21596"/>
          <a:stretch/>
        </p:blipFill>
        <p:spPr>
          <a:xfrm rot="-499763">
            <a:off x="4862181" y="2120709"/>
            <a:ext cx="900000" cy="896112"/>
          </a:xfrm>
          <a:prstGeom prst="flowChartConnector">
            <a:avLst/>
          </a:prstGeom>
          <a:noFill/>
          <a:ln>
            <a:noFill/>
          </a:ln>
        </p:spPr>
      </p:pic>
      <p:pic>
        <p:nvPicPr>
          <p:cNvPr id="218" name="Google Shape;218;p55" descr="A person wearing sunglasses&#10;&#10;Description automatically generated with medium confidence"/>
          <p:cNvPicPr preferRelativeResize="0"/>
          <p:nvPr/>
        </p:nvPicPr>
        <p:blipFill rotWithShape="1">
          <a:blip r:embed="rId11">
            <a:alphaModFix/>
          </a:blip>
          <a:srcRect/>
          <a:stretch/>
        </p:blipFill>
        <p:spPr>
          <a:xfrm>
            <a:off x="3374881" y="4193113"/>
            <a:ext cx="896112" cy="896112"/>
          </a:xfrm>
          <a:prstGeom prst="flowChartConnector">
            <a:avLst/>
          </a:prstGeom>
          <a:noFill/>
          <a:ln>
            <a:noFill/>
          </a:ln>
        </p:spPr>
      </p:pic>
      <p:pic>
        <p:nvPicPr>
          <p:cNvPr id="219" name="Google Shape;219;p55" descr="A picture containing person, person&#10;&#10;Description automatically generated"/>
          <p:cNvPicPr preferRelativeResize="0"/>
          <p:nvPr/>
        </p:nvPicPr>
        <p:blipFill rotWithShape="1">
          <a:blip r:embed="rId12">
            <a:alphaModFix/>
          </a:blip>
          <a:srcRect l="13914" r="13415" b="48591"/>
          <a:stretch/>
        </p:blipFill>
        <p:spPr>
          <a:xfrm rot="-153826">
            <a:off x="1912831" y="2116062"/>
            <a:ext cx="905406" cy="905406"/>
          </a:xfrm>
          <a:prstGeom prst="flowChartConnector">
            <a:avLst/>
          </a:prstGeom>
          <a:noFill/>
          <a:ln>
            <a:noFill/>
          </a:ln>
        </p:spPr>
      </p:pic>
      <p:pic>
        <p:nvPicPr>
          <p:cNvPr id="220" name="Google Shape;220;p55"/>
          <p:cNvPicPr preferRelativeResize="0"/>
          <p:nvPr/>
        </p:nvPicPr>
        <p:blipFill rotWithShape="1">
          <a:blip r:embed="rId13">
            <a:alphaModFix/>
          </a:blip>
          <a:srcRect/>
          <a:stretch/>
        </p:blipFill>
        <p:spPr>
          <a:xfrm rot="351144">
            <a:off x="466344" y="2112264"/>
            <a:ext cx="896112" cy="896111"/>
          </a:xfrm>
          <a:prstGeom prst="rect">
            <a:avLst/>
          </a:prstGeom>
          <a:noFill/>
          <a:ln>
            <a:noFill/>
          </a:ln>
        </p:spPr>
      </p:pic>
      <p:sp>
        <p:nvSpPr>
          <p:cNvPr id="221" name="Google Shape;221;p55"/>
          <p:cNvSpPr txBox="1"/>
          <p:nvPr/>
        </p:nvSpPr>
        <p:spPr>
          <a:xfrm>
            <a:off x="4871344" y="5285165"/>
            <a:ext cx="1380744" cy="8595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Dan Smith</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Charleston, SC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QA Engineer / 508 Specialist </a:t>
            </a:r>
            <a:endParaRPr sz="1100" b="0" i="0" u="none" strike="noStrike" cap="none">
              <a:solidFill>
                <a:schemeClr val="dk2"/>
              </a:solidFill>
              <a:latin typeface="Source Sans Pro"/>
              <a:ea typeface="Source Sans Pro"/>
              <a:cs typeface="Source Sans Pro"/>
              <a:sym typeface="Source Sans Pro"/>
            </a:endParaRPr>
          </a:p>
        </p:txBody>
      </p:sp>
      <p:pic>
        <p:nvPicPr>
          <p:cNvPr id="222" name="Google Shape;222;p55" descr="A person smiling for the camera&#10;&#10;Description automatically generated with medium confidence"/>
          <p:cNvPicPr preferRelativeResize="0"/>
          <p:nvPr/>
        </p:nvPicPr>
        <p:blipFill rotWithShape="1">
          <a:blip r:embed="rId14">
            <a:alphaModFix/>
          </a:blip>
          <a:srcRect/>
          <a:stretch/>
        </p:blipFill>
        <p:spPr>
          <a:xfrm>
            <a:off x="4828187" y="4193113"/>
            <a:ext cx="896112" cy="896112"/>
          </a:xfrm>
          <a:prstGeom prst="flowChartConnector">
            <a:avLst/>
          </a:prstGeom>
          <a:noFill/>
          <a:ln>
            <a:noFill/>
          </a:ln>
        </p:spPr>
      </p:pic>
      <p:pic>
        <p:nvPicPr>
          <p:cNvPr id="223" name="Google Shape;223;p55"/>
          <p:cNvPicPr preferRelativeResize="0"/>
          <p:nvPr/>
        </p:nvPicPr>
        <p:blipFill rotWithShape="1">
          <a:blip r:embed="rId15">
            <a:alphaModFix/>
          </a:blip>
          <a:srcRect/>
          <a:stretch/>
        </p:blipFill>
        <p:spPr>
          <a:xfrm>
            <a:off x="6336097" y="2120709"/>
            <a:ext cx="896112" cy="896112"/>
          </a:xfrm>
          <a:prstGeom prst="rect">
            <a:avLst/>
          </a:prstGeom>
          <a:noFill/>
          <a:ln>
            <a:noFill/>
          </a:ln>
        </p:spPr>
      </p:pic>
      <p:pic>
        <p:nvPicPr>
          <p:cNvPr id="224" name="Google Shape;224;p55" descr="A close-up of a person smiling&#10;&#10;Description automatically generated"/>
          <p:cNvPicPr preferRelativeResize="0"/>
          <p:nvPr/>
        </p:nvPicPr>
        <p:blipFill rotWithShape="1">
          <a:blip r:embed="rId16">
            <a:alphaModFix/>
          </a:blip>
          <a:srcRect/>
          <a:stretch/>
        </p:blipFill>
        <p:spPr>
          <a:xfrm>
            <a:off x="3392153" y="2120709"/>
            <a:ext cx="896112" cy="896112"/>
          </a:xfrm>
          <a:prstGeom prst="flowChartConnector">
            <a:avLst/>
          </a:prstGeom>
          <a:noFill/>
          <a:ln>
            <a:noFill/>
          </a:ln>
        </p:spPr>
      </p:pic>
      <p:sp>
        <p:nvSpPr>
          <p:cNvPr id="225" name="Google Shape;225;p55"/>
          <p:cNvSpPr txBox="1"/>
          <p:nvPr/>
        </p:nvSpPr>
        <p:spPr>
          <a:xfrm>
            <a:off x="3391775" y="3170618"/>
            <a:ext cx="1655064"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Deb Dennis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Oakland Hills, CA</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UX Researcher</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Health Hub only</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Source Sans Pro"/>
              <a:ea typeface="Source Sans Pro"/>
              <a:cs typeface="Source Sans Pro"/>
              <a:sym typeface="Source Sans Pro"/>
            </a:endParaRPr>
          </a:p>
        </p:txBody>
      </p:sp>
      <p:sp>
        <p:nvSpPr>
          <p:cNvPr id="226" name="Google Shape;226;p55"/>
          <p:cNvSpPr txBox="1"/>
          <p:nvPr/>
        </p:nvSpPr>
        <p:spPr>
          <a:xfrm>
            <a:off x="6334631" y="3171635"/>
            <a:ext cx="1655100" cy="67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Teagan Stephenson</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353635"/>
                </a:solidFill>
                <a:latin typeface="PT Serif"/>
                <a:ea typeface="PT Serif"/>
                <a:cs typeface="PT Serif"/>
                <a:sym typeface="PT Serif"/>
              </a:rPr>
              <a:t>Ft. Lauderdale, F</a:t>
            </a:r>
            <a:r>
              <a:rPr lang="en-US" sz="1100">
                <a:solidFill>
                  <a:srgbClr val="353635"/>
                </a:solidFill>
                <a:latin typeface="PT Serif"/>
                <a:ea typeface="PT Serif"/>
                <a:cs typeface="PT Serif"/>
                <a:sym typeface="PT Serif"/>
              </a:rPr>
              <a:t>L</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353635"/>
                </a:solidFill>
                <a:latin typeface="PT Serif"/>
                <a:ea typeface="PT Serif"/>
                <a:cs typeface="PT Serif"/>
                <a:sym typeface="PT Serif"/>
              </a:rPr>
              <a:t>Full Stack Engineer</a:t>
            </a:r>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353635"/>
                </a:solidFill>
                <a:latin typeface="PT Serif"/>
                <a:ea typeface="PT Serif"/>
                <a:cs typeface="PT Serif"/>
                <a:sym typeface="PT Serif"/>
              </a:rPr>
              <a:t>1095-B Product only</a:t>
            </a:r>
            <a:endParaRPr sz="1100" b="0" i="0" u="none" strike="noStrike" cap="none">
              <a:solidFill>
                <a:srgbClr val="353635"/>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7"/>
          <p:cNvSpPr txBox="1">
            <a:spLocks noGrp="1"/>
          </p:cNvSpPr>
          <p:nvPr>
            <p:ph type="ctrTitle"/>
          </p:nvPr>
        </p:nvSpPr>
        <p:spPr>
          <a:xfrm>
            <a:off x="317460" y="2938176"/>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 Product Turnover</a:t>
            </a:r>
            <a:endParaRPr/>
          </a:p>
        </p:txBody>
      </p:sp>
      <p:sp>
        <p:nvSpPr>
          <p:cNvPr id="703" name="Google Shape;703;p67"/>
          <p:cNvSpPr txBox="1">
            <a:spLocks noGrp="1"/>
          </p:cNvSpPr>
          <p:nvPr>
            <p:ph type="body" idx="1"/>
          </p:nvPr>
        </p:nvSpPr>
        <p:spPr>
          <a:xfrm>
            <a:off x="341868" y="2523777"/>
            <a:ext cx="4246500" cy="366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10 DEMO</a:t>
            </a:r>
            <a:endParaRPr/>
          </a:p>
        </p:txBody>
      </p:sp>
      <p:sp>
        <p:nvSpPr>
          <p:cNvPr id="704" name="Google Shape;704;p67"/>
          <p:cNvSpPr txBox="1">
            <a:spLocks noGrp="1"/>
          </p:cNvSpPr>
          <p:nvPr>
            <p:ph type="sldNum" idx="12"/>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705" name="Google Shape;705;p67"/>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0"/>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Next steps for new team v3 (1 of 3) </a:t>
            </a:r>
            <a:endParaRPr sz="2800"/>
          </a:p>
        </p:txBody>
      </p:sp>
      <p:graphicFrame>
        <p:nvGraphicFramePr>
          <p:cNvPr id="711" name="Google Shape;711;p70"/>
          <p:cNvGraphicFramePr/>
          <p:nvPr/>
        </p:nvGraphicFramePr>
        <p:xfrm>
          <a:off x="411480" y="1097280"/>
          <a:ext cx="11360000" cy="4729600"/>
        </p:xfrm>
        <a:graphic>
          <a:graphicData uri="http://schemas.openxmlformats.org/drawingml/2006/table">
            <a:tbl>
              <a:tblPr>
                <a:noFill/>
                <a:tableStyleId>{68244069-38FC-4CB6-8A89-BCA94989DA18}</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Staging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 Collab Cycle teams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product ticket with documented previous collab cycle steps initiated and under async review.  Platform notified of status 4 business days prior to meeting in order to review all artifacts and post recommendations.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Staging review conducted on 06-Sep-2022 with four issues that are non-launch blocking (with one already closed)</a:t>
                      </a:r>
                      <a:endParaRPr sz="1000" u="none" strike="noStrike" cap="none">
                        <a:solidFill>
                          <a:schemeClr val="dk2"/>
                        </a:solidFill>
                        <a:highlight>
                          <a:srgbClr val="FFFF00"/>
                        </a:highlight>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Research plan - Moderated UAT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Perigean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VA Research</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Create research plan, and conversation guide for moderated UAT for approval of VA research team and submission to Perigean for recruitment.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a:solidFill>
                            <a:schemeClr val="dk2"/>
                          </a:solidFill>
                          <a:latin typeface="PT Serif"/>
                          <a:ea typeface="PT Serif"/>
                          <a:cs typeface="PT Serif"/>
                          <a:sym typeface="PT Serif"/>
                        </a:rPr>
                        <a:t>Draft README, routing dependent on dates determined by new team</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Moderated UAT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Moderated usability testing with Veteran’s recruited through Perigean. TBD. Record findings in product release plan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written approval</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Obtain and upload into product repo written approval of MVP design and content prior to launch</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t>
                      </a:r>
                      <a:r>
                        <a:rPr lang="en-US" sz="1000" u="none" strike="noStrike" cap="none">
                          <a:solidFill>
                            <a:srgbClr val="980000"/>
                          </a:solidFill>
                          <a:latin typeface="PT Serif"/>
                          <a:ea typeface="PT Serif"/>
                          <a:cs typeface="PT Serif"/>
                          <a:sym typeface="PT Serif"/>
                        </a:rPr>
                        <a:t>Launch blocking dependency</a:t>
                      </a:r>
                      <a:r>
                        <a:rPr lang="en-US" sz="1000" u="none" strike="noStrike" cap="none">
                          <a:solidFill>
                            <a:schemeClr val="dk2"/>
                          </a:solidFill>
                          <a:latin typeface="PT Serif"/>
                          <a:ea typeface="PT Serif"/>
                          <a:cs typeface="PT Serif"/>
                          <a:sym typeface="PT Serif"/>
                        </a:rPr>
                        <a:t>] Presentation to Mr. Echols conducted 9/16/2022. Communication between HEC and VA-PO required for approval</a:t>
                      </a:r>
                      <a:endParaRPr sz="1000" u="none" strike="noStrike" cap="none">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Staged Rollout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Roll out of product on VA.gov will be staged and include feature toggle.  Canary test 25% TBD; Stage B 50% TBD.  Incident response plan will be followed if product fails to perform as desired.</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000" u="none" strike="noStrike" cap="none" dirty="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Analytics reporting</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GA covers page, if report page requested, submit ticket with Platform analytics after launch</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Go Live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Official go-live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000" u="none" strike="noStrike" cap="none" dirty="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12" name="Google Shape;712;p7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21</a:t>
            </a:fld>
            <a:endParaRPr>
              <a:latin typeface="Source Sans Pro"/>
              <a:ea typeface="Source Sans Pro"/>
              <a:cs typeface="Source Sans Pro"/>
              <a:sym typeface="Source Sans Pro"/>
            </a:endParaRPr>
          </a:p>
        </p:txBody>
      </p:sp>
      <p:sp>
        <p:nvSpPr>
          <p:cNvPr id="713" name="Google Shape;713;p7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Next steps</a:t>
            </a:r>
            <a:endParaRPr sz="1400" b="0" i="0" u="none" strike="noStrike" cap="none" dirty="0">
              <a:solidFill>
                <a:srgbClr val="000000"/>
              </a:solidFill>
              <a:latin typeface="Arial"/>
              <a:ea typeface="Arial"/>
              <a:cs typeface="Arial"/>
              <a:sym typeface="Arial"/>
            </a:endParaRPr>
          </a:p>
        </p:txBody>
      </p:sp>
      <p:sp>
        <p:nvSpPr>
          <p:cNvPr id="714" name="Google Shape;714;p70"/>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70"/>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6" name="Google Shape;716;p70"/>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7" name="Google Shape;717;p70"/>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8" name="Google Shape;718;p70"/>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9" name="Google Shape;719;p70"/>
          <p:cNvSpPr/>
          <p:nvPr/>
        </p:nvSpPr>
        <p:spPr>
          <a:xfrm>
            <a:off x="7735751" y="1844923"/>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0" name="Google Shape;720;p70"/>
          <p:cNvSpPr/>
          <p:nvPr/>
        </p:nvSpPr>
        <p:spPr>
          <a:xfrm>
            <a:off x="7733310" y="3159440"/>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1" name="Google Shape;721;p70"/>
          <p:cNvSpPr/>
          <p:nvPr/>
        </p:nvSpPr>
        <p:spPr>
          <a:xfrm>
            <a:off x="7741295" y="3802673"/>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2" name="Google Shape;722;p70"/>
          <p:cNvSpPr/>
          <p:nvPr/>
        </p:nvSpPr>
        <p:spPr>
          <a:xfrm>
            <a:off x="7739265" y="2527143"/>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3" name="Google Shape;723;p70"/>
          <p:cNvSpPr/>
          <p:nvPr/>
        </p:nvSpPr>
        <p:spPr>
          <a:xfrm>
            <a:off x="7733310" y="4476796"/>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4" name="Google Shape;724;p70"/>
          <p:cNvSpPr/>
          <p:nvPr/>
        </p:nvSpPr>
        <p:spPr>
          <a:xfrm>
            <a:off x="7741295" y="5145669"/>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5" name="Google Shape;725;p70"/>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
        <p:nvSpPr>
          <p:cNvPr id="726" name="Google Shape;726;p70"/>
          <p:cNvSpPr txBox="1"/>
          <p:nvPr/>
        </p:nvSpPr>
        <p:spPr>
          <a:xfrm>
            <a:off x="9502525" y="111930"/>
            <a:ext cx="22704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Delayed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In progress</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Completed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Not started</a:t>
            </a:r>
            <a:endParaRPr sz="1500" b="0" i="0" u="none" strike="noStrike" cap="none">
              <a:solidFill>
                <a:schemeClr val="dk2"/>
              </a:solidFill>
              <a:latin typeface="PT Serif"/>
              <a:ea typeface="PT Serif"/>
              <a:cs typeface="PT Serif"/>
              <a:sym typeface="PT Serif"/>
            </a:endParaRPr>
          </a:p>
        </p:txBody>
      </p:sp>
      <p:sp>
        <p:nvSpPr>
          <p:cNvPr id="727" name="Google Shape;727;p70"/>
          <p:cNvSpPr/>
          <p:nvPr/>
        </p:nvSpPr>
        <p:spPr>
          <a:xfrm>
            <a:off x="7741295" y="5551794"/>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8"/>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Next steps for new team v3 (2 of 3) </a:t>
            </a:r>
            <a:endParaRPr sz="2800"/>
          </a:p>
        </p:txBody>
      </p:sp>
      <p:graphicFrame>
        <p:nvGraphicFramePr>
          <p:cNvPr id="733" name="Google Shape;733;p18"/>
          <p:cNvGraphicFramePr/>
          <p:nvPr/>
        </p:nvGraphicFramePr>
        <p:xfrm>
          <a:off x="411480" y="1097280"/>
          <a:ext cx="11360000" cy="4638140"/>
        </p:xfrm>
        <a:graphic>
          <a:graphicData uri="http://schemas.openxmlformats.org/drawingml/2006/table">
            <a:tbl>
              <a:tblPr>
                <a:noFill/>
                <a:tableStyleId>{68244069-38FC-4CB6-8A89-BCA94989DA18}</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chemeClr val="dk2"/>
                          </a:solidFill>
                          <a:latin typeface="PT Serif"/>
                          <a:ea typeface="PT Serif"/>
                          <a:cs typeface="PT Serif"/>
                          <a:sym typeface="PT Serif"/>
                        </a:rPr>
                        <a:t>Post launch review</a:t>
                      </a:r>
                      <a:br>
                        <a:rPr lang="en-US" sz="1000" u="none" strike="noStrike" cap="none" dirty="0">
                          <a:solidFill>
                            <a:schemeClr val="dk2"/>
                          </a:solidFill>
                          <a:latin typeface="PT Serif"/>
                          <a:ea typeface="PT Serif"/>
                          <a:cs typeface="PT Serif"/>
                          <a:sym typeface="PT Serif"/>
                        </a:rPr>
                      </a:br>
                      <a:r>
                        <a:rPr lang="en-US" sz="1000" u="none" strike="noStrike" cap="none" dirty="0">
                          <a:solidFill>
                            <a:schemeClr val="dk2"/>
                          </a:solidFill>
                          <a:latin typeface="PT Serif"/>
                          <a:ea typeface="PT Serif"/>
                          <a:cs typeface="PT Serif"/>
                          <a:sym typeface="PT Serif"/>
                        </a:rPr>
                        <a:t>(1 week)</a:t>
                      </a:r>
                      <a:endParaRPr sz="1000" u="none" strike="noStrike" cap="none" dirty="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post launch assessment in </a:t>
                      </a:r>
                      <a:r>
                        <a:rPr lang="en-US" sz="1000" u="sng" strike="noStrike" cap="none">
                          <a:solidFill>
                            <a:schemeClr val="hlink"/>
                          </a:solidFill>
                          <a:latin typeface="PT Serif"/>
                          <a:ea typeface="PT Serif"/>
                          <a:cs typeface="PT Serif"/>
                          <a:sym typeface="PT Serif"/>
                          <a:hlinkClick r:id="rId3"/>
                        </a:rPr>
                        <a:t>product release plan</a:t>
                      </a:r>
                      <a:r>
                        <a:rPr lang="en-US" sz="1000" u="none" strike="noStrike" cap="none">
                          <a:solidFill>
                            <a:schemeClr val="dk2"/>
                          </a:solidFill>
                          <a:latin typeface="PT Serif"/>
                          <a:ea typeface="PT Serif"/>
                          <a:cs typeface="PT Serif"/>
                          <a:sym typeface="PT Serif"/>
                        </a:rPr>
                        <a:t>. Due 12-Sep-22</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Post launch review </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 month)</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post launch assessment in </a:t>
                      </a:r>
                      <a:r>
                        <a:rPr lang="en-US" sz="1000" u="sng" strike="noStrike" cap="none">
                          <a:solidFill>
                            <a:schemeClr val="hlink"/>
                          </a:solidFill>
                          <a:latin typeface="PT Serif"/>
                          <a:ea typeface="PT Serif"/>
                          <a:cs typeface="PT Serif"/>
                          <a:sym typeface="PT Serif"/>
                          <a:hlinkClick r:id="rId3"/>
                        </a:rPr>
                        <a:t>product release plan</a:t>
                      </a:r>
                      <a:r>
                        <a:rPr lang="en-US" sz="1000" u="none" strike="noStrike" cap="none">
                          <a:solidFill>
                            <a:schemeClr val="dk2"/>
                          </a:solidFill>
                          <a:latin typeface="PT Serif"/>
                          <a:ea typeface="PT Serif"/>
                          <a:cs typeface="PT Serif"/>
                          <a:sym typeface="PT Serif"/>
                        </a:rPr>
                        <a:t>. Due 5-Oct-22</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Opt-in legal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 </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MyVA</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OGC</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Put together a legal package (</a:t>
                      </a:r>
                      <a:r>
                        <a:rPr lang="en-US" sz="1000" u="sng" strike="noStrike" cap="none">
                          <a:solidFill>
                            <a:schemeClr val="hlink"/>
                          </a:solidFill>
                          <a:latin typeface="PT Serif"/>
                          <a:ea typeface="PT Serif"/>
                          <a:cs typeface="PT Serif"/>
                          <a:sym typeface="PT Serif"/>
                          <a:hlinkClick r:id="rId4"/>
                        </a:rPr>
                        <a:t>product outline</a:t>
                      </a:r>
                      <a:r>
                        <a:rPr lang="en-US" sz="1000" u="none" strike="noStrike" cap="none">
                          <a:solidFill>
                            <a:schemeClr val="dk2"/>
                          </a:solidFill>
                          <a:latin typeface="PT Serif"/>
                          <a:ea typeface="PT Serif"/>
                          <a:cs typeface="PT Serif"/>
                          <a:sym typeface="PT Serif"/>
                        </a:rPr>
                        <a:t>, </a:t>
                      </a:r>
                      <a:r>
                        <a:rPr lang="en-US" sz="1000" u="sng" strike="noStrike" cap="none">
                          <a:solidFill>
                            <a:schemeClr val="hlink"/>
                          </a:solidFill>
                          <a:latin typeface="PT Serif"/>
                          <a:ea typeface="PT Serif"/>
                          <a:cs typeface="PT Serif"/>
                          <a:sym typeface="PT Serif"/>
                          <a:hlinkClick r:id="rId5"/>
                        </a:rPr>
                        <a:t>static page</a:t>
                      </a:r>
                      <a:r>
                        <a:rPr lang="en-US" sz="1000" u="none" strike="noStrike" cap="none">
                          <a:solidFill>
                            <a:schemeClr val="dk2"/>
                          </a:solidFill>
                          <a:latin typeface="PT Serif"/>
                          <a:ea typeface="PT Serif"/>
                          <a:cs typeface="PT Serif"/>
                          <a:sym typeface="PT Serif"/>
                        </a:rPr>
                        <a:t> </a:t>
                      </a:r>
                      <a:r>
                        <a:rPr lang="en-US" sz="1000" u="sng" strike="noStrike" cap="none">
                          <a:solidFill>
                            <a:schemeClr val="hlink"/>
                          </a:solidFill>
                          <a:latin typeface="PT Serif"/>
                          <a:ea typeface="PT Serif"/>
                          <a:cs typeface="PT Serif"/>
                          <a:sym typeface="PT Serif"/>
                          <a:hlinkClick r:id="rId5"/>
                        </a:rPr>
                        <a:t>opt-in designs / content</a:t>
                      </a:r>
                      <a:r>
                        <a:rPr lang="en-US" sz="1000" u="none" strike="noStrike" cap="none">
                          <a:solidFill>
                            <a:schemeClr val="dk2"/>
                          </a:solidFill>
                          <a:latin typeface="PT Serif"/>
                          <a:ea typeface="PT Serif"/>
                          <a:cs typeface="PT Serif"/>
                          <a:sym typeface="PT Serif"/>
                        </a:rPr>
                        <a:t>,</a:t>
                      </a:r>
                      <a:r>
                        <a:rPr lang="en-US" sz="1000" u="sng" strike="noStrike" cap="none">
                          <a:solidFill>
                            <a:schemeClr val="hlink"/>
                          </a:solidFill>
                          <a:latin typeface="PT Serif"/>
                          <a:ea typeface="PT Serif"/>
                          <a:cs typeface="PT Serif"/>
                          <a:sym typeface="PT Serif"/>
                          <a:hlinkClick r:id="rId6"/>
                        </a:rPr>
                        <a:t> MyVA opt-in designs / content</a:t>
                      </a:r>
                      <a:r>
                        <a:rPr lang="en-US" sz="1000" u="none" strike="noStrike" cap="none">
                          <a:solidFill>
                            <a:schemeClr val="dk2"/>
                          </a:solidFill>
                          <a:latin typeface="PT Serif"/>
                          <a:ea typeface="PT Serif"/>
                          <a:cs typeface="PT Serif"/>
                          <a:sym typeface="PT Serif"/>
                        </a:rPr>
                        <a:t>)  for review by OGC.  Coordinated through HEC (Tarsha).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t>
                      </a:r>
                      <a:r>
                        <a:rPr lang="en-US" sz="1000" u="none" strike="noStrike" cap="none">
                          <a:solidFill>
                            <a:srgbClr val="980000"/>
                          </a:solidFill>
                          <a:latin typeface="PT Serif"/>
                          <a:ea typeface="PT Serif"/>
                          <a:cs typeface="PT Serif"/>
                          <a:sym typeface="PT Serif"/>
                        </a:rPr>
                        <a:t>Opt-in launch blocking dependency</a:t>
                      </a:r>
                      <a:r>
                        <a:rPr lang="en-US" sz="1000" u="none" strike="noStrike" cap="none">
                          <a:solidFill>
                            <a:schemeClr val="dk2"/>
                          </a:solidFill>
                          <a:latin typeface="PT Serif"/>
                          <a:ea typeface="PT Serif"/>
                          <a:cs typeface="PT Serif"/>
                          <a:sym typeface="PT Serif"/>
                        </a:rPr>
                        <a:t>] </a:t>
                      </a:r>
                      <a:r>
                        <a:rPr lang="en-US" sz="900" u="none" strike="noStrike" cap="none">
                          <a:solidFill>
                            <a:srgbClr val="1D1C1D"/>
                          </a:solidFill>
                          <a:highlight>
                            <a:srgbClr val="F8F8F8"/>
                          </a:highlight>
                          <a:latin typeface="PT Serif"/>
                          <a:ea typeface="PT Serif"/>
                          <a:cs typeface="PT Serif"/>
                          <a:sym typeface="PT Serif"/>
                        </a:rPr>
                        <a:t>Raun, Eric L. (OGC) &lt;</a:t>
                      </a:r>
                      <a:r>
                        <a:rPr lang="en-US" sz="900" u="none" strike="noStrike" cap="none">
                          <a:highlight>
                            <a:srgbClr val="F8F8F8"/>
                          </a:highlight>
                          <a:latin typeface="PT Serif"/>
                          <a:ea typeface="PT Serif"/>
                          <a:cs typeface="PT Serif"/>
                          <a:sym typeface="PT Serif"/>
                        </a:rPr>
                        <a:t>Eric.Raun@va.gov</a:t>
                      </a:r>
                      <a:r>
                        <a:rPr lang="en-US" sz="900" u="none" strike="noStrike" cap="none">
                          <a:solidFill>
                            <a:srgbClr val="1D1C1D"/>
                          </a:solidFill>
                          <a:highlight>
                            <a:srgbClr val="F8F8F8"/>
                          </a:highlight>
                          <a:latin typeface="PT Serif"/>
                          <a:ea typeface="PT Serif"/>
                          <a:cs typeface="PT Serif"/>
                          <a:sym typeface="PT Serif"/>
                        </a:rPr>
                        <a:t>&gt;   Case# GCL 158655 Lawyer POC who  reviewed MVP </a:t>
                      </a:r>
                      <a:r>
                        <a:rPr lang="en-US" sz="900" u="none" strike="noStrike" cap="none">
                          <a:highlight>
                            <a:srgbClr val="F8F8F8"/>
                          </a:highlight>
                          <a:latin typeface="PT Serif"/>
                          <a:ea typeface="PT Serif"/>
                          <a:cs typeface="PT Serif"/>
                          <a:sym typeface="PT Serif"/>
                        </a:rPr>
                        <a:t>OGCHealthCareLawGroupAttorneys@va.gov</a:t>
                      </a:r>
                      <a:endParaRPr sz="900" u="none" strike="noStrike" cap="none">
                        <a:highlight>
                          <a:srgbClr val="F8F8F8"/>
                        </a:highlight>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900" u="none" strike="noStrike" cap="none">
                          <a:solidFill>
                            <a:srgbClr val="1D1C1D"/>
                          </a:solidFill>
                          <a:highlight>
                            <a:srgbClr val="F8F8F8"/>
                          </a:highlight>
                          <a:latin typeface="PT Serif"/>
                          <a:ea typeface="PT Serif"/>
                          <a:cs typeface="PT Serif"/>
                          <a:sym typeface="PT Serif"/>
                        </a:rPr>
                        <a:t>General legal assistance email request line. Request subm</a:t>
                      </a:r>
                      <a:r>
                        <a:rPr lang="en-US" sz="900">
                          <a:solidFill>
                            <a:srgbClr val="1D1C1D"/>
                          </a:solidFill>
                          <a:highlight>
                            <a:srgbClr val="F8F8F8"/>
                          </a:highlight>
                          <a:latin typeface="PT Serif"/>
                          <a:ea typeface="PT Serif"/>
                          <a:cs typeface="PT Serif"/>
                          <a:sym typeface="PT Serif"/>
                        </a:rPr>
                        <a:t>itted via email 9/5/2022</a:t>
                      </a:r>
                      <a:endParaRPr sz="9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Wayfinding</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Sitewide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intake ticket with sitewide with </a:t>
                      </a:r>
                      <a:r>
                        <a:rPr lang="en-US" sz="1000" u="sng" strike="noStrike" cap="none">
                          <a:solidFill>
                            <a:schemeClr val="hlink"/>
                          </a:solidFill>
                          <a:latin typeface="PT Serif"/>
                          <a:ea typeface="PT Serif"/>
                          <a:cs typeface="PT Serif"/>
                          <a:sym typeface="PT Serif"/>
                          <a:hlinkClick r:id="rId7"/>
                        </a:rPr>
                        <a:t>IA document</a:t>
                      </a:r>
                      <a:r>
                        <a:rPr lang="en-US" sz="1000" u="none" strike="noStrike" cap="none">
                          <a:solidFill>
                            <a:schemeClr val="dk2"/>
                          </a:solidFill>
                          <a:latin typeface="PT Serif"/>
                          <a:ea typeface="PT Serif"/>
                          <a:cs typeface="PT Serif"/>
                          <a:sym typeface="PT Serif"/>
                        </a:rPr>
                        <a:t>, </a:t>
                      </a:r>
                      <a:r>
                        <a:rPr lang="en-US" sz="1000" u="sng" strike="noStrike" cap="none">
                          <a:solidFill>
                            <a:schemeClr val="hlink"/>
                          </a:solidFill>
                          <a:latin typeface="PT Serif"/>
                          <a:ea typeface="PT Serif"/>
                          <a:cs typeface="PT Serif"/>
                          <a:sym typeface="PT Serif"/>
                          <a:hlinkClick r:id="rId8"/>
                        </a:rPr>
                        <a:t>user path</a:t>
                      </a:r>
                      <a:r>
                        <a:rPr lang="en-US" sz="1000" u="none" strike="noStrike" cap="none">
                          <a:solidFill>
                            <a:schemeClr val="dk2"/>
                          </a:solidFill>
                          <a:latin typeface="PT Serif"/>
                          <a:ea typeface="PT Serif"/>
                          <a:cs typeface="PT Serif"/>
                          <a:sym typeface="PT Serif"/>
                        </a:rPr>
                        <a:t>, and </a:t>
                      </a:r>
                      <a:r>
                        <a:rPr lang="en-US" sz="1000" u="sng" strike="noStrike" cap="none">
                          <a:solidFill>
                            <a:schemeClr val="hlink"/>
                          </a:solidFill>
                          <a:latin typeface="PT Serif"/>
                          <a:ea typeface="PT Serif"/>
                          <a:cs typeface="PT Serif"/>
                          <a:sym typeface="PT Serif"/>
                          <a:hlinkClick r:id="rId9"/>
                        </a:rPr>
                        <a:t>crosslinks to wayfinding </a:t>
                      </a:r>
                      <a:r>
                        <a:rPr lang="en-US" sz="1000" u="none" strike="noStrike" cap="none">
                          <a:solidFill>
                            <a:schemeClr val="dk2"/>
                          </a:solidFill>
                          <a:latin typeface="PT Serif"/>
                          <a:ea typeface="PT Serif"/>
                          <a:cs typeface="PT Serif"/>
                          <a:sym typeface="PT Serif"/>
                        </a:rPr>
                        <a:t>to create wayfinding to 1095-B page. Takes 1-2 Sprints.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Opt-in: </a:t>
                      </a:r>
                      <a:r>
                        <a:rPr lang="en-US" sz="1000" u="none" strike="noStrike" cap="none">
                          <a:solidFill>
                            <a:schemeClr val="dk2"/>
                          </a:solidFill>
                          <a:latin typeface="PT Serif"/>
                          <a:ea typeface="PT Serif"/>
                          <a:cs typeface="PT Serif"/>
                          <a:sym typeface="PT Serif"/>
                        </a:rPr>
                        <a:t>Build 1095-B paperless preference on Veterans VA.gov profile page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PT Serif"/>
                          <a:ea typeface="PT Serif"/>
                          <a:cs typeface="PT Serif"/>
                          <a:sym typeface="PT Serif"/>
                        </a:rPr>
                        <a:t>MyVA</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PT Serif"/>
                          <a:ea typeface="PT Serif"/>
                          <a:cs typeface="PT Serif"/>
                          <a:sym typeface="PT Serif"/>
                        </a:rPr>
                        <a:t>On the </a:t>
                      </a:r>
                      <a:r>
                        <a:rPr lang="en-US" sz="1000" b="0" i="0" u="none" strike="noStrike" cap="none" dirty="0" err="1">
                          <a:solidFill>
                            <a:srgbClr val="000000"/>
                          </a:solidFill>
                          <a:latin typeface="PT Serif"/>
                          <a:ea typeface="PT Serif"/>
                          <a:cs typeface="PT Serif"/>
                          <a:sym typeface="PT Serif"/>
                        </a:rPr>
                        <a:t>MyVA</a:t>
                      </a:r>
                      <a:r>
                        <a:rPr lang="en-US" sz="1000" b="0" i="0" u="none" strike="noStrike" cap="none" dirty="0">
                          <a:solidFill>
                            <a:srgbClr val="000000"/>
                          </a:solidFill>
                          <a:latin typeface="PT Serif"/>
                          <a:ea typeface="PT Serif"/>
                          <a:cs typeface="PT Serif"/>
                          <a:sym typeface="PT Serif"/>
                        </a:rPr>
                        <a:t> Veteran Profile preferences page, the user can opt-in to receive the 1095-B form digitally. This will start the data flow to stop the physical form from being mailed out to the user during tax season. </a:t>
                      </a:r>
                      <a:endParaRPr sz="1000" b="0" u="none" strike="noStrike" cap="none" dirty="0">
                        <a:latin typeface="PT Serif"/>
                        <a:ea typeface="PT Serif"/>
                        <a:cs typeface="PT Serif"/>
                        <a:sym typeface="PT Serif"/>
                      </a:endParaRPr>
                    </a:p>
                    <a:p>
                      <a:pPr marL="171450" marR="0" lvl="0" indent="-171450" algn="l" rtl="0">
                        <a:lnSpc>
                          <a:spcPct val="100000"/>
                        </a:lnSpc>
                        <a:spcBef>
                          <a:spcPts val="0"/>
                        </a:spcBef>
                        <a:spcAft>
                          <a:spcPts val="0"/>
                        </a:spcAft>
                        <a:buClr>
                          <a:srgbClr val="0070C0"/>
                        </a:buClr>
                        <a:buSzPts val="750"/>
                        <a:buFont typeface="Noto Sans Symbols"/>
                        <a:buChar char="▪"/>
                      </a:pPr>
                      <a:r>
                        <a:rPr lang="en-US" sz="1000" b="0" i="0" u="none" strike="noStrike" cap="none" dirty="0">
                          <a:solidFill>
                            <a:srgbClr val="000000"/>
                          </a:solidFill>
                          <a:latin typeface="PT Serif"/>
                          <a:ea typeface="PT Serif"/>
                          <a:cs typeface="PT Serif"/>
                          <a:sym typeface="PT Serif"/>
                        </a:rPr>
                        <a:t>It’ll take about 8 sprints to do this work (3.5 months)</a:t>
                      </a:r>
                      <a:endParaRPr sz="1400" u="none" strike="noStrike" cap="none" dirty="0"/>
                    </a:p>
                    <a:p>
                      <a:pPr marL="171450" marR="0" lvl="0" indent="-171450" algn="l" rtl="0">
                        <a:lnSpc>
                          <a:spcPct val="100000"/>
                        </a:lnSpc>
                        <a:spcBef>
                          <a:spcPts val="0"/>
                        </a:spcBef>
                        <a:spcAft>
                          <a:spcPts val="0"/>
                        </a:spcAft>
                        <a:buClr>
                          <a:srgbClr val="0070C0"/>
                        </a:buClr>
                        <a:buSzPts val="750"/>
                        <a:buFont typeface="Noto Sans Symbols"/>
                        <a:buChar char="▪"/>
                      </a:pPr>
                      <a:r>
                        <a:rPr lang="en-US" sz="1000" b="0" i="0" u="none" strike="noStrike" cap="none" dirty="0">
                          <a:solidFill>
                            <a:srgbClr val="000000"/>
                          </a:solidFill>
                          <a:latin typeface="PT Serif"/>
                          <a:ea typeface="PT Serif"/>
                          <a:cs typeface="PT Serif"/>
                          <a:sym typeface="PT Serif"/>
                        </a:rPr>
                        <a:t>The team started 8/2/2022</a:t>
                      </a:r>
                      <a:endParaRPr sz="1000" u="none" strike="noStrike" cap="none" dirty="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MyVA Veteran </a:t>
                      </a:r>
                      <a:r>
                        <a:rPr lang="en-US" sz="1000" u="sng" strike="noStrike" cap="none">
                          <a:solidFill>
                            <a:schemeClr val="hlink"/>
                          </a:solidFill>
                          <a:latin typeface="PT Serif"/>
                          <a:ea typeface="PT Serif"/>
                          <a:cs typeface="PT Serif"/>
                          <a:sym typeface="PT Serif"/>
                          <a:hlinkClick r:id="rId6"/>
                        </a:rPr>
                        <a:t>profile opt-in designs</a:t>
                      </a:r>
                      <a:r>
                        <a:rPr lang="en-US" sz="1000" u="none" strike="noStrike" cap="none">
                          <a:solidFill>
                            <a:schemeClr val="dk2"/>
                          </a:solidFill>
                          <a:latin typeface="PT Serif"/>
                          <a:ea typeface="PT Serif"/>
                          <a:cs typeface="PT Serif"/>
                          <a:sym typeface="PT Serif"/>
                        </a:rPr>
                        <a:t> complete 16-Aug-22. Legal review document initiated. Additional work placed on hold by VA-PO 18-AUG-22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Opt-in: </a:t>
                      </a:r>
                      <a:r>
                        <a:rPr lang="en-US" sz="1000" u="none" strike="noStrike" cap="none">
                          <a:solidFill>
                            <a:schemeClr val="dk2"/>
                          </a:solidFill>
                          <a:latin typeface="PT Serif"/>
                          <a:ea typeface="PT Serif"/>
                          <a:cs typeface="PT Serif"/>
                          <a:sym typeface="PT Serif"/>
                        </a:rPr>
                        <a:t>Storage of Veteran preferences for audit trail</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PT Serif"/>
                          <a:ea typeface="PT Serif"/>
                          <a:cs typeface="PT Serif"/>
                          <a:sym typeface="PT Serif"/>
                        </a:rPr>
                        <a:t>VA Profile/ MyVA</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PT Serif"/>
                          <a:ea typeface="PT Serif"/>
                          <a:cs typeface="PT Serif"/>
                          <a:sym typeface="PT Serif"/>
                        </a:rPr>
                        <a:t>This preference is consumed and stored. We’ll also need an audit trail for when the preference is changed, in case VA gets audited by the IRS. Work in coord. w/ MyVA.</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dirty="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34" name="Google Shape;734;p1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22</a:t>
            </a:fld>
            <a:endParaRPr>
              <a:latin typeface="Source Sans Pro"/>
              <a:ea typeface="Source Sans Pro"/>
              <a:cs typeface="Source Sans Pro"/>
              <a:sym typeface="Source Sans Pro"/>
            </a:endParaRPr>
          </a:p>
        </p:txBody>
      </p:sp>
      <p:sp>
        <p:nvSpPr>
          <p:cNvPr id="735" name="Google Shape;735;p18"/>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Next steps</a:t>
            </a:r>
            <a:endParaRPr sz="1400" b="0" i="0" u="none" strike="noStrike" cap="none" dirty="0">
              <a:solidFill>
                <a:srgbClr val="000000"/>
              </a:solidFill>
              <a:latin typeface="Arial"/>
              <a:ea typeface="Arial"/>
              <a:cs typeface="Arial"/>
              <a:sym typeface="Arial"/>
            </a:endParaRPr>
          </a:p>
        </p:txBody>
      </p:sp>
      <p:sp>
        <p:nvSpPr>
          <p:cNvPr id="736" name="Google Shape;736;p18"/>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8"/>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8" name="Google Shape;738;p18"/>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9" name="Google Shape;739;p18"/>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0" name="Google Shape;740;p18"/>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1" name="Google Shape;741;p18"/>
          <p:cNvSpPr/>
          <p:nvPr/>
        </p:nvSpPr>
        <p:spPr>
          <a:xfrm>
            <a:off x="7746710" y="1672358"/>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2" name="Google Shape;742;p18"/>
          <p:cNvSpPr/>
          <p:nvPr/>
        </p:nvSpPr>
        <p:spPr>
          <a:xfrm>
            <a:off x="7739265" y="2182056"/>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3" name="Google Shape;743;p18"/>
          <p:cNvSpPr/>
          <p:nvPr/>
        </p:nvSpPr>
        <p:spPr>
          <a:xfrm>
            <a:off x="7739265" y="354040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4" name="Google Shape;744;p18"/>
          <p:cNvSpPr/>
          <p:nvPr/>
        </p:nvSpPr>
        <p:spPr>
          <a:xfrm>
            <a:off x="7739265" y="5316432"/>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5" name="Google Shape;745;p18"/>
          <p:cNvSpPr/>
          <p:nvPr/>
        </p:nvSpPr>
        <p:spPr>
          <a:xfrm>
            <a:off x="7739270" y="2763494"/>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6" name="Google Shape;746;p18"/>
          <p:cNvSpPr/>
          <p:nvPr/>
        </p:nvSpPr>
        <p:spPr>
          <a:xfrm>
            <a:off x="7739285" y="431730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7" name="Google Shape;747;p18"/>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
        <p:nvSpPr>
          <p:cNvPr id="748" name="Google Shape;748;p18"/>
          <p:cNvSpPr txBox="1"/>
          <p:nvPr/>
        </p:nvSpPr>
        <p:spPr>
          <a:xfrm>
            <a:off x="9502525" y="111930"/>
            <a:ext cx="22704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Delayed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In progress</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Completed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Not started</a:t>
            </a:r>
            <a:endParaRPr sz="1500" b="0" i="0" u="none" strike="noStrike" cap="none">
              <a:solidFill>
                <a:schemeClr val="dk2"/>
              </a:solidFill>
              <a:latin typeface="PT Serif"/>
              <a:ea typeface="PT Serif"/>
              <a:cs typeface="PT Serif"/>
              <a:sym typeface="PT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1"/>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Next steps for new team v3 (3 of 3)</a:t>
            </a:r>
            <a:endParaRPr sz="2800"/>
          </a:p>
        </p:txBody>
      </p:sp>
      <p:graphicFrame>
        <p:nvGraphicFramePr>
          <p:cNvPr id="754" name="Google Shape;754;p71"/>
          <p:cNvGraphicFramePr/>
          <p:nvPr/>
        </p:nvGraphicFramePr>
        <p:xfrm>
          <a:off x="411480" y="1097280"/>
          <a:ext cx="11360000" cy="4546700"/>
        </p:xfrm>
        <a:graphic>
          <a:graphicData uri="http://schemas.openxmlformats.org/drawingml/2006/table">
            <a:tbl>
              <a:tblPr>
                <a:noFill/>
                <a:tableStyleId>{68244069-38FC-4CB6-8A89-BCA94989DA18}</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Opt-in: </a:t>
                      </a:r>
                      <a:r>
                        <a:rPr lang="en-US" sz="1000" u="none" strike="noStrike" cap="none">
                          <a:solidFill>
                            <a:schemeClr val="dk2"/>
                          </a:solidFill>
                          <a:latin typeface="PT Serif"/>
                          <a:ea typeface="PT Serif"/>
                          <a:cs typeface="PT Serif"/>
                          <a:sym typeface="PT Serif"/>
                        </a:rPr>
                        <a:t>Data push to ES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VA Profile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PT Serif"/>
                          <a:ea typeface="PT Serif"/>
                          <a:cs typeface="PT Serif"/>
                          <a:sym typeface="PT Serif"/>
                        </a:rPr>
                        <a:t>Interaction with enrollment services to synchronize the preference data. This will be implemented as a push notification fired on a per-veteran-per-profile change basis.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Opt-in: </a:t>
                      </a:r>
                      <a:r>
                        <a:rPr lang="en-US" sz="1000" u="none" strike="noStrike" cap="none">
                          <a:solidFill>
                            <a:schemeClr val="dk2"/>
                          </a:solidFill>
                          <a:latin typeface="PT Serif"/>
                          <a:ea typeface="PT Serif"/>
                          <a:cs typeface="PT Serif"/>
                          <a:sym typeface="PT Serif"/>
                        </a:rPr>
                        <a:t>Data synch with VA Profile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ES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PT Serif"/>
                          <a:ea typeface="PT Serif"/>
                          <a:cs typeface="PT Serif"/>
                          <a:sym typeface="PT Serif"/>
                        </a:rPr>
                        <a:t>Change a field in the 1095-B print file, synchronizing the preference data. </a:t>
                      </a:r>
                      <a:r>
                        <a:rPr lang="en-US" sz="1000" u="sng" strike="noStrike" cap="none">
                          <a:solidFill>
                            <a:schemeClr val="hlink"/>
                          </a:solidFill>
                          <a:latin typeface="PT Serif"/>
                          <a:ea typeface="PT Serif"/>
                          <a:cs typeface="PT Serif"/>
                          <a:sym typeface="PT Serif"/>
                          <a:hlinkClick r:id="rId3"/>
                        </a:rPr>
                        <a:t>Business requirements </a:t>
                      </a:r>
                      <a:r>
                        <a:rPr lang="en-US" sz="1000" u="none" strike="noStrike" cap="none">
                          <a:latin typeface="PT Serif"/>
                          <a:ea typeface="PT Serif"/>
                          <a:cs typeface="PT Serif"/>
                          <a:sym typeface="PT Serif"/>
                        </a:rPr>
                        <a:t>submitted 8/11/22.  Requested delivery of work December 1, 2022.</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ES work deprioritized to Mar 2023</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Opt-in: </a:t>
                      </a:r>
                      <a:r>
                        <a:rPr lang="en-US" sz="1000" u="none" strike="noStrike" cap="none">
                          <a:solidFill>
                            <a:schemeClr val="dk2"/>
                          </a:solidFill>
                          <a:latin typeface="PT Serif"/>
                          <a:ea typeface="PT Serif"/>
                          <a:cs typeface="PT Serif"/>
                          <a:sym typeface="PT Serif"/>
                        </a:rPr>
                        <a:t>Link 1095-B page to Veterans profile </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Sitewide</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MyVA</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intake ticket with sitewide to build onto 1095-B Drupal page the opt-in design element (alert link) since opt-in element is the same in unauth and auth environment.  </a:t>
                      </a:r>
                      <a:r>
                        <a:rPr lang="en-US" sz="1000" u="sng" strike="noStrike" cap="none">
                          <a:solidFill>
                            <a:schemeClr val="hlink"/>
                          </a:solidFill>
                          <a:latin typeface="PT Serif"/>
                          <a:ea typeface="PT Serif"/>
                          <a:cs typeface="PT Serif"/>
                          <a:sym typeface="PT Serif"/>
                          <a:hlinkClick r:id="rId4"/>
                        </a:rPr>
                        <a:t>opt-in designs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Opt-in: </a:t>
                      </a:r>
                      <a:r>
                        <a:rPr lang="en-US" sz="1000" u="none" strike="noStrike" cap="none">
                          <a:solidFill>
                            <a:schemeClr val="dk2"/>
                          </a:solidFill>
                          <a:latin typeface="PT Serif"/>
                          <a:ea typeface="PT Serif"/>
                          <a:cs typeface="PT Serif"/>
                          <a:sym typeface="PT Serif"/>
                        </a:rPr>
                        <a:t>Communications plan</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Build a communications plan for opt-in to advertise service, tax season notification for those who have opt-in.  </a:t>
                      </a:r>
                      <a:r>
                        <a:rPr lang="en-US" sz="1000" u="sng" strike="noStrike" cap="none">
                          <a:solidFill>
                            <a:schemeClr val="hlink"/>
                          </a:solidFill>
                          <a:latin typeface="PT Serif"/>
                          <a:ea typeface="PT Serif"/>
                          <a:cs typeface="PT Serif"/>
                          <a:sym typeface="PT Serif"/>
                          <a:hlinkClick r:id="rId5"/>
                        </a:rPr>
                        <a:t>Sample veteran communication</a:t>
                      </a:r>
                      <a:r>
                        <a:rPr lang="en-US" sz="1000" u="none" strike="noStrike" cap="none">
                          <a:solidFill>
                            <a:schemeClr val="dk2"/>
                          </a:solidFill>
                          <a:latin typeface="PT Serif"/>
                          <a:ea typeface="PT Serif"/>
                          <a:cs typeface="PT Serif"/>
                          <a:sym typeface="PT Serif"/>
                        </a:rPr>
                        <a:t> used by eBenefits. Draft notifications </a:t>
                      </a:r>
                      <a:r>
                        <a:rPr lang="en-US" sz="1000" u="sng" strike="noStrike" cap="none">
                          <a:solidFill>
                            <a:schemeClr val="hlink"/>
                          </a:solidFill>
                          <a:latin typeface="PT Serif"/>
                          <a:ea typeface="PT Serif"/>
                          <a:cs typeface="PT Serif"/>
                          <a:sym typeface="PT Serif"/>
                          <a:hlinkClick r:id="rId6"/>
                        </a:rPr>
                        <a:t>here</a:t>
                      </a:r>
                      <a:endParaRPr sz="10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Removal of feature toggle code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ticket to remove code for feature toggle on react widget after opt-in is built and functioning for 1 entire tax season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Consider site enhancements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Build for multi-year retrieval (3yrs best practice) and then on-site digital correction of information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55" name="Google Shape;755;p71"/>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23</a:t>
            </a:fld>
            <a:endParaRPr>
              <a:latin typeface="Source Sans Pro"/>
              <a:ea typeface="Source Sans Pro"/>
              <a:cs typeface="Source Sans Pro"/>
              <a:sym typeface="Source Sans Pro"/>
            </a:endParaRPr>
          </a:p>
        </p:txBody>
      </p:sp>
      <p:sp>
        <p:nvSpPr>
          <p:cNvPr id="756" name="Google Shape;756;p71"/>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Next steps</a:t>
            </a:r>
            <a:endParaRPr sz="1400" b="0" i="0" u="none" strike="noStrike" cap="none" dirty="0">
              <a:solidFill>
                <a:srgbClr val="000000"/>
              </a:solidFill>
              <a:latin typeface="Arial"/>
              <a:ea typeface="Arial"/>
              <a:cs typeface="Arial"/>
              <a:sym typeface="Arial"/>
            </a:endParaRPr>
          </a:p>
        </p:txBody>
      </p:sp>
      <p:sp>
        <p:nvSpPr>
          <p:cNvPr id="757" name="Google Shape;757;p71"/>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71"/>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9" name="Google Shape;759;p71"/>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0" name="Google Shape;760;p71"/>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1" name="Google Shape;761;p71"/>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2" name="Google Shape;762;p71"/>
          <p:cNvSpPr txBox="1"/>
          <p:nvPr/>
        </p:nvSpPr>
        <p:spPr>
          <a:xfrm>
            <a:off x="2611609" y="6293258"/>
            <a:ext cx="82791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1" u="none" strike="noStrike" cap="none">
                <a:solidFill>
                  <a:srgbClr val="000000"/>
                </a:solidFill>
                <a:latin typeface="PT Serif"/>
                <a:ea typeface="PT Serif"/>
                <a:cs typeface="PT Serif"/>
                <a:sym typeface="PT Serif"/>
              </a:rPr>
              <a:t>Timing for opt-in collaboration / build to be monitored by New 1095-B team (aka Health Apps) </a:t>
            </a:r>
            <a:endParaRPr sz="900" b="0" i="1" u="none" strike="noStrike" cap="none">
              <a:solidFill>
                <a:srgbClr val="000000"/>
              </a:solidFill>
              <a:latin typeface="PT Serif"/>
              <a:ea typeface="PT Serif"/>
              <a:cs typeface="PT Serif"/>
              <a:sym typeface="PT Serif"/>
            </a:endParaRPr>
          </a:p>
        </p:txBody>
      </p:sp>
      <p:sp>
        <p:nvSpPr>
          <p:cNvPr id="763" name="Google Shape;763;p71"/>
          <p:cNvSpPr/>
          <p:nvPr/>
        </p:nvSpPr>
        <p:spPr>
          <a:xfrm>
            <a:off x="7802245" y="1765162"/>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4" name="Google Shape;764;p71"/>
          <p:cNvSpPr/>
          <p:nvPr/>
        </p:nvSpPr>
        <p:spPr>
          <a:xfrm>
            <a:off x="7802245" y="2501786"/>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5" name="Google Shape;765;p71"/>
          <p:cNvSpPr/>
          <p:nvPr/>
        </p:nvSpPr>
        <p:spPr>
          <a:xfrm>
            <a:off x="7828199" y="3180338"/>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6" name="Google Shape;766;p71"/>
          <p:cNvSpPr/>
          <p:nvPr/>
        </p:nvSpPr>
        <p:spPr>
          <a:xfrm>
            <a:off x="7828199" y="3978194"/>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7" name="Google Shape;767;p71"/>
          <p:cNvSpPr/>
          <p:nvPr/>
        </p:nvSpPr>
        <p:spPr>
          <a:xfrm>
            <a:off x="7828199" y="4727419"/>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8" name="Google Shape;768;p71"/>
          <p:cNvSpPr/>
          <p:nvPr/>
        </p:nvSpPr>
        <p:spPr>
          <a:xfrm>
            <a:off x="7828199" y="5293344"/>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9" name="Google Shape;769;p71"/>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
        <p:nvSpPr>
          <p:cNvPr id="770" name="Google Shape;770;p71"/>
          <p:cNvSpPr txBox="1"/>
          <p:nvPr/>
        </p:nvSpPr>
        <p:spPr>
          <a:xfrm>
            <a:off x="9502525" y="111930"/>
            <a:ext cx="22704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Delayed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In progress</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Completed</a:t>
            </a:r>
            <a:endParaRPr sz="15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500" b="0" i="0" u="none" strike="noStrike" cap="none">
                <a:solidFill>
                  <a:schemeClr val="dk2"/>
                </a:solidFill>
                <a:latin typeface="PT Serif"/>
                <a:ea typeface="PT Serif"/>
                <a:cs typeface="PT Serif"/>
                <a:sym typeface="PT Serif"/>
              </a:rPr>
              <a:t>Not started</a:t>
            </a:r>
            <a:endParaRPr sz="1500" b="0" i="0" u="none" strike="noStrike" cap="none">
              <a:solidFill>
                <a:schemeClr val="dk2"/>
              </a:solidFill>
              <a:latin typeface="PT Serif"/>
              <a:ea typeface="PT Serif"/>
              <a:cs typeface="PT Serif"/>
              <a:sym typeface="PT Serif"/>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6"/>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Deliverables</a:t>
            </a:r>
            <a:endParaRPr/>
          </a:p>
        </p:txBody>
      </p:sp>
      <p:sp>
        <p:nvSpPr>
          <p:cNvPr id="776" name="Google Shape;776;p66"/>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10 DEMO</a:t>
            </a:r>
            <a:endParaRPr/>
          </a:p>
        </p:txBody>
      </p:sp>
      <p:sp>
        <p:nvSpPr>
          <p:cNvPr id="777" name="Google Shape;777;p6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778" name="Google Shape;778;p66"/>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72"/>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 Sprint 10 Deliverables (1 of 2) </a:t>
            </a:r>
            <a:endParaRPr sz="2800"/>
          </a:p>
        </p:txBody>
      </p:sp>
      <p:sp>
        <p:nvSpPr>
          <p:cNvPr id="784" name="Google Shape;784;p72"/>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25</a:t>
            </a:fld>
            <a:endParaRPr>
              <a:latin typeface="Source Sans Pro"/>
              <a:ea typeface="Source Sans Pro"/>
              <a:cs typeface="Source Sans Pro"/>
              <a:sym typeface="Source Sans Pro"/>
            </a:endParaRPr>
          </a:p>
        </p:txBody>
      </p:sp>
      <p:graphicFrame>
        <p:nvGraphicFramePr>
          <p:cNvPr id="785" name="Google Shape;785;p72"/>
          <p:cNvGraphicFramePr/>
          <p:nvPr>
            <p:extLst>
              <p:ext uri="{D42A27DB-BD31-4B8C-83A1-F6EECF244321}">
                <p14:modId xmlns:p14="http://schemas.microsoft.com/office/powerpoint/2010/main" val="2010836831"/>
              </p:ext>
            </p:extLst>
          </p:nvPr>
        </p:nvGraphicFramePr>
        <p:xfrm>
          <a:off x="411480" y="914400"/>
          <a:ext cx="11329575" cy="5520025"/>
        </p:xfrm>
        <a:graphic>
          <a:graphicData uri="http://schemas.openxmlformats.org/drawingml/2006/table">
            <a:tbl>
              <a:tblPr>
                <a:noFill/>
                <a:tableStyleId>{60D51BEB-DD35-4AA1-815A-6D7FE95461AE}</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#46157</a:t>
                      </a:r>
                      <a:r>
                        <a:rPr lang="en-US" sz="1000" u="none" strike="noStrike" cap="none">
                          <a:solidFill>
                            <a:schemeClr val="dk2"/>
                          </a:solidFill>
                          <a:latin typeface="Source Sans Pro"/>
                          <a:ea typeface="Source Sans Pro"/>
                          <a:cs typeface="Source Sans Pro"/>
                          <a:sym typeface="Source Sans Pro"/>
                        </a:rPr>
                        <a:t> Continue moderated testing of IA trees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Deb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dirty="0">
                          <a:solidFill>
                            <a:schemeClr val="dk2"/>
                          </a:solidFill>
                          <a:latin typeface="Source Sans Pro"/>
                          <a:ea typeface="Source Sans Pro"/>
                          <a:cs typeface="Source Sans Pro"/>
                          <a:sym typeface="Source Sans Pro"/>
                          <a:hlinkClick r:id="rId4"/>
                        </a:rPr>
                        <a:t>Transcription</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5"/>
                        </a:rPr>
                        <a:t>#46158</a:t>
                      </a:r>
                      <a:r>
                        <a:rPr lang="en-US" sz="1000" u="none" strike="noStrike" cap="none">
                          <a:solidFill>
                            <a:schemeClr val="dk2"/>
                          </a:solidFill>
                          <a:latin typeface="Source Sans Pro"/>
                          <a:ea typeface="Source Sans Pro"/>
                          <a:cs typeface="Source Sans Pro"/>
                          <a:sym typeface="Source Sans Pro"/>
                        </a:rPr>
                        <a:t> Synthesis research findings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Deb</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dirty="0">
                          <a:solidFill>
                            <a:schemeClr val="dk2"/>
                          </a:solidFill>
                          <a:latin typeface="Source Sans Pro"/>
                          <a:ea typeface="Source Sans Pro"/>
                          <a:cs typeface="Source Sans Pro"/>
                          <a:sym typeface="Source Sans Pro"/>
                          <a:hlinkClick r:id="rId6"/>
                        </a:rPr>
                        <a:t>Research synthesis </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7"/>
                        </a:rPr>
                        <a:t>#46159</a:t>
                      </a:r>
                      <a:r>
                        <a:rPr lang="en-US" sz="1000" u="none" strike="noStrike" cap="none">
                          <a:solidFill>
                            <a:schemeClr val="dk2"/>
                          </a:solidFill>
                          <a:latin typeface="Source Sans Pro"/>
                          <a:ea typeface="Source Sans Pro"/>
                          <a:cs typeface="Source Sans Pro"/>
                          <a:sym typeface="Source Sans Pro"/>
                        </a:rPr>
                        <a:t> Presentation and deck of research synthesis (#2) using VA format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Deb</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dirty="0">
                          <a:solidFill>
                            <a:schemeClr val="dk2"/>
                          </a:solidFill>
                          <a:latin typeface="Source Sans Pro"/>
                          <a:ea typeface="Source Sans Pro"/>
                          <a:cs typeface="Source Sans Pro"/>
                          <a:sym typeface="Source Sans Pro"/>
                          <a:hlinkClick r:id="rId6"/>
                        </a:rPr>
                        <a:t>Research synthesis</a:t>
                      </a:r>
                      <a:endParaRPr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Transition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8"/>
                        </a:rPr>
                        <a:t>#45592</a:t>
                      </a:r>
                      <a:r>
                        <a:rPr lang="en-US" sz="1000" u="none" strike="noStrike" cap="none">
                          <a:solidFill>
                            <a:schemeClr val="dk2"/>
                          </a:solidFill>
                          <a:latin typeface="Source Sans Pro"/>
                          <a:ea typeface="Source Sans Pro"/>
                          <a:cs typeface="Source Sans Pro"/>
                          <a:sym typeface="Source Sans Pro"/>
                        </a:rPr>
                        <a:t> Finalize transition of product ownership document: HH</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9"/>
                        </a:rPr>
                        <a:t>README doc in GitHub</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Transition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0"/>
                        </a:rPr>
                        <a:t>#45593</a:t>
                      </a:r>
                      <a:r>
                        <a:rPr lang="en-US" sz="1000" u="none" strike="noStrike" cap="none">
                          <a:solidFill>
                            <a:schemeClr val="dk2"/>
                          </a:solidFill>
                          <a:latin typeface="Source Sans Pro"/>
                          <a:ea typeface="Source Sans Pro"/>
                          <a:cs typeface="Source Sans Pro"/>
                          <a:sym typeface="Source Sans Pro"/>
                        </a:rPr>
                        <a:t> Hold transition of ownership meeting w/ Mikki Northius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a:solidFill>
                            <a:schemeClr val="dk2"/>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1"/>
                        </a:rPr>
                        <a:t>#463</a:t>
                      </a:r>
                      <a:r>
                        <a:rPr lang="en-US" sz="1000" u="sng">
                          <a:solidFill>
                            <a:schemeClr val="hlink"/>
                          </a:solidFill>
                          <a:latin typeface="Source Sans Pro"/>
                          <a:ea typeface="Source Sans Pro"/>
                          <a:cs typeface="Source Sans Pro"/>
                          <a:sym typeface="Source Sans Pro"/>
                          <a:hlinkClick r:id="rId11"/>
                        </a:rPr>
                        <a:t>6</a:t>
                      </a:r>
                      <a:r>
                        <a:rPr lang="en-US" sz="1000" u="sng" strike="noStrike" cap="none">
                          <a:solidFill>
                            <a:schemeClr val="hlink"/>
                          </a:solidFill>
                          <a:latin typeface="Source Sans Pro"/>
                          <a:ea typeface="Source Sans Pro"/>
                          <a:cs typeface="Source Sans Pro"/>
                          <a:sym typeface="Source Sans Pro"/>
                          <a:hlinkClick r:id="rId11"/>
                        </a:rPr>
                        <a:t>3</a:t>
                      </a:r>
                      <a:r>
                        <a:rPr lang="en-US" sz="1000" u="none" strike="noStrike" cap="none">
                          <a:solidFill>
                            <a:schemeClr val="dk2"/>
                          </a:solidFill>
                          <a:latin typeface="Source Sans Pro"/>
                          <a:ea typeface="Source Sans Pro"/>
                          <a:cs typeface="Source Sans Pro"/>
                          <a:sym typeface="Source Sans Pro"/>
                        </a:rPr>
                        <a:t> Update documents w/ new Drupal content for address change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12"/>
                        </a:rPr>
                        <a:t>MVP designs 8.1.22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Collab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3"/>
                        </a:rPr>
                        <a:t>#46185</a:t>
                      </a:r>
                      <a:r>
                        <a:rPr lang="en-US" sz="1000" u="none" strike="noStrike" cap="none">
                          <a:solidFill>
                            <a:schemeClr val="dk2"/>
                          </a:solidFill>
                          <a:latin typeface="Source Sans Pro"/>
                          <a:ea typeface="Source Sans Pro"/>
                          <a:cs typeface="Source Sans Pro"/>
                          <a:sym typeface="Source Sans Pro"/>
                        </a:rPr>
                        <a:t> Update product guide w/ new toggle message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14"/>
                        </a:rPr>
                        <a:t>Toggle design</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Collab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5"/>
                        </a:rPr>
                        <a:t>#44810</a:t>
                      </a:r>
                      <a:r>
                        <a:rPr lang="en-US" sz="1000" u="none" strike="noStrike" cap="none">
                          <a:solidFill>
                            <a:schemeClr val="dk2"/>
                          </a:solidFill>
                          <a:latin typeface="Source Sans Pro"/>
                          <a:ea typeface="Source Sans Pro"/>
                          <a:cs typeface="Source Sans Pro"/>
                          <a:sym typeface="Source Sans Pro"/>
                        </a:rPr>
                        <a:t> Collaboration cycle: Analytics implementation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5"/>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Collab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6"/>
                        </a:rPr>
                        <a:t>#44401</a:t>
                      </a:r>
                      <a:r>
                        <a:rPr lang="en-US" sz="1000" u="none" strike="noStrike" cap="none">
                          <a:solidFill>
                            <a:schemeClr val="dk2"/>
                          </a:solidFill>
                          <a:latin typeface="Source Sans Pro"/>
                          <a:ea typeface="Source Sans Pro"/>
                          <a:cs typeface="Source Sans Pro"/>
                          <a:sym typeface="Source Sans Pro"/>
                        </a:rPr>
                        <a:t> Collaboration cycle: Staging review</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Jeanette</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6"/>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Analytics</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7"/>
                        </a:rPr>
                        <a:t>#45846</a:t>
                      </a:r>
                      <a:r>
                        <a:rPr lang="en-US" sz="1000" u="none" strike="noStrike" cap="none">
                          <a:solidFill>
                            <a:schemeClr val="dk2"/>
                          </a:solidFill>
                          <a:latin typeface="Source Sans Pro"/>
                          <a:ea typeface="Source Sans Pro"/>
                          <a:cs typeface="Source Sans Pro"/>
                          <a:sym typeface="Source Sans Pro"/>
                        </a:rPr>
                        <a:t> Analytics KPI dashboard request for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17"/>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a:solidFill>
                            <a:schemeClr val="dk2"/>
                          </a:solidFill>
                          <a:latin typeface="Source Sans Pro"/>
                          <a:ea typeface="Source Sans Pro"/>
                          <a:cs typeface="Source Sans Pro"/>
                          <a:sym typeface="Source Sans Pro"/>
                        </a:rPr>
                        <a:t>Staging</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u="sng">
                          <a:solidFill>
                            <a:schemeClr val="hlink"/>
                          </a:solidFill>
                          <a:latin typeface="Source Sans Pro"/>
                          <a:ea typeface="Source Sans Pro"/>
                          <a:cs typeface="Source Sans Pro"/>
                          <a:sym typeface="Source Sans Pro"/>
                          <a:hlinkClick r:id="rId18"/>
                        </a:rPr>
                        <a:t>#</a:t>
                      </a:r>
                      <a:r>
                        <a:rPr lang="en-US" sz="1000" u="sng">
                          <a:solidFill>
                            <a:schemeClr val="hlink"/>
                          </a:solidFill>
                          <a:latin typeface="Source Sans Pro"/>
                          <a:ea typeface="Source Sans Pro"/>
                          <a:cs typeface="Source Sans Pro"/>
                          <a:sym typeface="Source Sans Pro"/>
                          <a:hlinkClick r:id="rId18"/>
                        </a:rPr>
                        <a:t>46636</a:t>
                      </a:r>
                      <a:r>
                        <a:rPr lang="en-US" sz="1000">
                          <a:solidFill>
                            <a:schemeClr val="dk2"/>
                          </a:solidFill>
                          <a:latin typeface="Source Sans Pro"/>
                          <a:ea typeface="Source Sans Pro"/>
                          <a:cs typeface="Source Sans Pro"/>
                          <a:sym typeface="Source Sans Pro"/>
                        </a:rPr>
                        <a:t> Assistive tech and device support: Alert and status messages aren’t announced without receiving focus</a:t>
                      </a:r>
                      <a:endParaRPr sz="100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2"/>
                          </a:solidFill>
                          <a:latin typeface="Source Sans Pro"/>
                          <a:ea typeface="Source Sans Pro"/>
                          <a:cs typeface="Source Sans Pro"/>
                          <a:sym typeface="Source Sans Pro"/>
                        </a:rPr>
                        <a:t>2</a:t>
                      </a:r>
                      <a:endParaRPr sz="100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a:solidFill>
                            <a:schemeClr val="dk2"/>
                          </a:solidFill>
                          <a:latin typeface="Source Sans Pro"/>
                          <a:ea typeface="Source Sans Pro"/>
                          <a:cs typeface="Source Sans Pro"/>
                          <a:sym typeface="Source Sans Pro"/>
                        </a:rPr>
                        <a:t>Teagan</a:t>
                      </a:r>
                      <a:endParaRPr sz="1000">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18"/>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a:solidFill>
                            <a:schemeClr val="dk2"/>
                          </a:solidFill>
                          <a:latin typeface="Source Sans Pro"/>
                          <a:ea typeface="Source Sans Pro"/>
                          <a:cs typeface="Source Sans Pro"/>
                          <a:sym typeface="Source Sans Pro"/>
                        </a:rPr>
                        <a:t>Staging</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u="sng">
                          <a:solidFill>
                            <a:schemeClr val="hlink"/>
                          </a:solidFill>
                          <a:latin typeface="Source Sans Pro"/>
                          <a:ea typeface="Source Sans Pro"/>
                          <a:cs typeface="Source Sans Pro"/>
                          <a:sym typeface="Source Sans Pro"/>
                          <a:hlinkClick r:id="rId19"/>
                        </a:rPr>
                        <a:t>#46637</a:t>
                      </a:r>
                      <a:r>
                        <a:rPr lang="en-US" sz="1000">
                          <a:solidFill>
                            <a:schemeClr val="dk2"/>
                          </a:solidFill>
                          <a:latin typeface="Source Sans Pro"/>
                          <a:ea typeface="Source Sans Pro"/>
                          <a:cs typeface="Source Sans Pro"/>
                          <a:sym typeface="Source Sans Pro"/>
                        </a:rPr>
                        <a:t> Link and button: Your content does not use correct and consistent labels across links, entry points, navigation components and H1’s</a:t>
                      </a:r>
                      <a:endParaRPr sz="100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2"/>
                          </a:solidFill>
                          <a:latin typeface="Source Sans Pro"/>
                          <a:ea typeface="Source Sans Pro"/>
                          <a:cs typeface="Source Sans Pro"/>
                          <a:sym typeface="Source Sans Pro"/>
                        </a:rPr>
                        <a:t>2</a:t>
                      </a:r>
                      <a:endParaRPr sz="100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a:solidFill>
                            <a:schemeClr val="dk2"/>
                          </a:solidFill>
                          <a:latin typeface="Source Sans Pro"/>
                          <a:ea typeface="Source Sans Pro"/>
                          <a:cs typeface="Source Sans Pro"/>
                          <a:sym typeface="Source Sans Pro"/>
                        </a:rPr>
                        <a:t>Carl</a:t>
                      </a:r>
                      <a:endParaRPr sz="1000">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19"/>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a:solidFill>
                            <a:schemeClr val="dk2"/>
                          </a:solidFill>
                          <a:latin typeface="Source Sans Pro"/>
                          <a:ea typeface="Source Sans Pro"/>
                          <a:cs typeface="Source Sans Pro"/>
                          <a:sym typeface="Source Sans Pro"/>
                        </a:rPr>
                        <a:t>Staging</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u="sng">
                          <a:solidFill>
                            <a:schemeClr val="hlink"/>
                          </a:solidFill>
                          <a:latin typeface="Source Sans Pro"/>
                          <a:ea typeface="Source Sans Pro"/>
                          <a:cs typeface="Source Sans Pro"/>
                          <a:sym typeface="Source Sans Pro"/>
                          <a:hlinkClick r:id="rId20"/>
                        </a:rPr>
                        <a:t>#46638</a:t>
                      </a:r>
                      <a:r>
                        <a:rPr lang="en-US" sz="1000">
                          <a:solidFill>
                            <a:schemeClr val="dk2"/>
                          </a:solidFill>
                          <a:latin typeface="Source Sans Pro"/>
                          <a:ea typeface="Source Sans Pro"/>
                          <a:cs typeface="Source Sans Pro"/>
                          <a:sym typeface="Source Sans Pro"/>
                        </a:rPr>
                        <a:t> Components and pattern standards: Design components or patterns don’t align with design system guidelines</a:t>
                      </a:r>
                      <a:endParaRPr sz="100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2"/>
                          </a:solidFill>
                          <a:latin typeface="Source Sans Pro"/>
                          <a:ea typeface="Source Sans Pro"/>
                          <a:cs typeface="Source Sans Pro"/>
                          <a:sym typeface="Source Sans Pro"/>
                        </a:rPr>
                        <a:t>2</a:t>
                      </a:r>
                      <a:endParaRPr sz="100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a:solidFill>
                            <a:schemeClr val="dk2"/>
                          </a:solidFill>
                          <a:latin typeface="Source Sans Pro"/>
                          <a:ea typeface="Source Sans Pro"/>
                          <a:cs typeface="Source Sans Pro"/>
                          <a:sym typeface="Source Sans Pro"/>
                        </a:rPr>
                        <a:t>Shashank</a:t>
                      </a:r>
                      <a:endParaRPr sz="1000">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20"/>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3"/>
                  </a:ext>
                </a:extLst>
              </a:tr>
              <a:tr h="349725">
                <a:tc>
                  <a:txBody>
                    <a:bodyPr/>
                    <a:lstStyle/>
                    <a:p>
                      <a:pPr marL="0" marR="0" lvl="0" indent="0" algn="l" rtl="0">
                        <a:lnSpc>
                          <a:spcPct val="100000"/>
                        </a:lnSpc>
                        <a:spcBef>
                          <a:spcPts val="0"/>
                        </a:spcBef>
                        <a:spcAft>
                          <a:spcPts val="0"/>
                        </a:spcAft>
                        <a:buNone/>
                      </a:pPr>
                      <a:r>
                        <a:rPr lang="en-US" sz="1000">
                          <a:solidFill>
                            <a:schemeClr val="dk2"/>
                          </a:solidFill>
                          <a:latin typeface="Source Sans Pro"/>
                          <a:ea typeface="Source Sans Pro"/>
                          <a:cs typeface="Source Sans Pro"/>
                          <a:sym typeface="Source Sans Pro"/>
                        </a:rPr>
                        <a:t>Staging</a:t>
                      </a:r>
                      <a:endParaRPr sz="1000">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u="sng">
                          <a:solidFill>
                            <a:schemeClr val="hlink"/>
                          </a:solidFill>
                          <a:latin typeface="Source Sans Pro"/>
                          <a:ea typeface="Source Sans Pro"/>
                          <a:cs typeface="Source Sans Pro"/>
                          <a:sym typeface="Source Sans Pro"/>
                          <a:hlinkClick r:id="rId21"/>
                        </a:rPr>
                        <a:t>#46639</a:t>
                      </a:r>
                      <a:r>
                        <a:rPr lang="en-US" sz="1000">
                          <a:solidFill>
                            <a:schemeClr val="dk2"/>
                          </a:solidFill>
                          <a:latin typeface="Source Sans Pro"/>
                          <a:ea typeface="Source Sans Pro"/>
                          <a:cs typeface="Source Sans Pro"/>
                          <a:sym typeface="Source Sans Pro"/>
                        </a:rPr>
                        <a:t> Content organization: Page doesn’t follow heading hierarchy. Headings not properly nested; headings or labels aren’t relevant to page</a:t>
                      </a:r>
                      <a:endParaRPr sz="100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2"/>
                          </a:solidFill>
                          <a:latin typeface="Source Sans Pro"/>
                          <a:ea typeface="Source Sans Pro"/>
                          <a:cs typeface="Source Sans Pro"/>
                          <a:sym typeface="Source Sans Pro"/>
                        </a:rPr>
                        <a:t>2</a:t>
                      </a:r>
                      <a:endParaRPr sz="100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a:solidFill>
                            <a:schemeClr val="dk2"/>
                          </a:solidFill>
                          <a:latin typeface="Source Sans Pro"/>
                          <a:ea typeface="Source Sans Pro"/>
                          <a:cs typeface="Source Sans Pro"/>
                          <a:sym typeface="Source Sans Pro"/>
                        </a:rPr>
                        <a:t>Teagan</a:t>
                      </a:r>
                      <a:endParaRPr sz="1000">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21"/>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a:t>
                      </a:r>
                      <a:endParaRPr sz="1400" b="0"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786" name="Google Shape;786;p72"/>
          <p:cNvSpPr txBox="1"/>
          <p:nvPr/>
        </p:nvSpPr>
        <p:spPr>
          <a:xfrm>
            <a:off x="9959340" y="6408650"/>
            <a:ext cx="168148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 Sprint 10 Deliverables</a:t>
            </a:r>
            <a:endParaRPr sz="1800" b="0" i="0" u="none" strike="noStrike" cap="none">
              <a:solidFill>
                <a:schemeClr val="dk1"/>
              </a:solidFill>
              <a:latin typeface="Calibri"/>
              <a:ea typeface="Calibri"/>
              <a:cs typeface="Calibri"/>
              <a:sym typeface="Calibri"/>
            </a:endParaRPr>
          </a:p>
        </p:txBody>
      </p:sp>
      <p:sp>
        <p:nvSpPr>
          <p:cNvPr id="787" name="Google Shape;787;p72"/>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3"/>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dirty="0"/>
              <a:t> Sprint 10 Deliverables (2 of 2) </a:t>
            </a:r>
            <a:endParaRPr sz="2800" dirty="0"/>
          </a:p>
        </p:txBody>
      </p:sp>
      <p:sp>
        <p:nvSpPr>
          <p:cNvPr id="793" name="Google Shape;793;p7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26</a:t>
            </a:fld>
            <a:endParaRPr>
              <a:latin typeface="Source Sans Pro"/>
              <a:ea typeface="Source Sans Pro"/>
              <a:cs typeface="Source Sans Pro"/>
              <a:sym typeface="Source Sans Pro"/>
            </a:endParaRPr>
          </a:p>
        </p:txBody>
      </p:sp>
      <p:graphicFrame>
        <p:nvGraphicFramePr>
          <p:cNvPr id="794" name="Google Shape;794;p73"/>
          <p:cNvGraphicFramePr/>
          <p:nvPr>
            <p:extLst>
              <p:ext uri="{D42A27DB-BD31-4B8C-83A1-F6EECF244321}">
                <p14:modId xmlns:p14="http://schemas.microsoft.com/office/powerpoint/2010/main" val="169588940"/>
              </p:ext>
            </p:extLst>
          </p:nvPr>
        </p:nvGraphicFramePr>
        <p:xfrm>
          <a:off x="411480" y="914400"/>
          <a:ext cx="11329575" cy="5170300"/>
        </p:xfrm>
        <a:graphic>
          <a:graphicData uri="http://schemas.openxmlformats.org/drawingml/2006/table">
            <a:tbl>
              <a:tblPr>
                <a:noFill/>
                <a:tableStyleId>{60D51BEB-DD35-4AA1-815A-6D7FE95461AE}</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#46181</a:t>
                      </a:r>
                      <a:r>
                        <a:rPr lang="en-US" sz="1000" u="none" strike="noStrike" cap="none">
                          <a:solidFill>
                            <a:schemeClr val="dk2"/>
                          </a:solidFill>
                          <a:latin typeface="Source Sans Pro"/>
                          <a:ea typeface="Source Sans Pro"/>
                          <a:cs typeface="Source Sans Pro"/>
                          <a:sym typeface="Source Sans Pro"/>
                        </a:rPr>
                        <a:t> Ensure we have a successful data load of the 2021 data (S3 bucket   - &gt; database)</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4"/>
                        </a:rPr>
                        <a:t>#46209</a:t>
                      </a:r>
                      <a:r>
                        <a:rPr lang="en-US" sz="1000" u="none" strike="noStrike" cap="none">
                          <a:solidFill>
                            <a:schemeClr val="dk2"/>
                          </a:solidFill>
                          <a:latin typeface="Source Sans Pro"/>
                          <a:ea typeface="Source Sans Pro"/>
                          <a:cs typeface="Source Sans Pro"/>
                          <a:sym typeface="Source Sans Pro"/>
                        </a:rPr>
                        <a:t> Finalize conversation guide for moderated UAT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UAT conversation guide</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#46205</a:t>
                      </a:r>
                      <a:r>
                        <a:rPr lang="en-US" sz="1000" u="none" strike="noStrike" cap="none">
                          <a:solidFill>
                            <a:schemeClr val="dk2"/>
                          </a:solidFill>
                          <a:latin typeface="Source Sans Pro"/>
                          <a:ea typeface="Source Sans Pro"/>
                          <a:cs typeface="Source Sans Pro"/>
                          <a:sym typeface="Source Sans Pro"/>
                        </a:rPr>
                        <a:t> ES automated data loads into our S-3 bucket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7"/>
                        </a:rPr>
                        <a:t>#46220</a:t>
                      </a:r>
                      <a:r>
                        <a:rPr lang="en-US" sz="1000" u="none" strike="noStrike" cap="none">
                          <a:solidFill>
                            <a:schemeClr val="dk2"/>
                          </a:solidFill>
                          <a:latin typeface="Source Sans Pro"/>
                          <a:ea typeface="Source Sans Pro"/>
                          <a:cs typeface="Source Sans Pro"/>
                          <a:sym typeface="Source Sans Pro"/>
                        </a:rPr>
                        <a:t> Test success and error states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8"/>
                        </a:rPr>
                        <a:t>#46206</a:t>
                      </a:r>
                      <a:r>
                        <a:rPr lang="en-US" sz="1000" u="none" strike="noStrike" cap="none">
                          <a:solidFill>
                            <a:schemeClr val="dk2"/>
                          </a:solidFill>
                          <a:latin typeface="Source Sans Pro"/>
                          <a:ea typeface="Source Sans Pro"/>
                          <a:cs typeface="Source Sans Pro"/>
                          <a:sym typeface="Source Sans Pro"/>
                        </a:rPr>
                        <a:t> Test corrected form functionality</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 </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9"/>
                        </a:rPr>
                        <a:t>#46210</a:t>
                      </a:r>
                      <a:r>
                        <a:rPr lang="en-US" sz="1000" u="none" strike="noStrike" cap="none">
                          <a:solidFill>
                            <a:schemeClr val="dk2"/>
                          </a:solidFill>
                          <a:latin typeface="Source Sans Pro"/>
                          <a:ea typeface="Source Sans Pro"/>
                          <a:cs typeface="Source Sans Pro"/>
                          <a:sym typeface="Source Sans Pro"/>
                        </a:rPr>
                        <a:t> Document change of tax-year steps to include scenario if IRS template changes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 </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dirty="0">
                          <a:solidFill>
                            <a:schemeClr val="dk2"/>
                          </a:solidFill>
                          <a:latin typeface="Source Sans Pro"/>
                          <a:ea typeface="Source Sans Pro"/>
                          <a:sym typeface="Source Sans Pro"/>
                        </a:rPr>
                        <a:t>N/A</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0"/>
                        </a:rPr>
                        <a:t>#46211</a:t>
                      </a:r>
                      <a:r>
                        <a:rPr lang="en-US" sz="1000" u="none" strike="noStrike" cap="none">
                          <a:solidFill>
                            <a:schemeClr val="dk2"/>
                          </a:solidFill>
                          <a:latin typeface="Source Sans Pro"/>
                          <a:ea typeface="Source Sans Pro"/>
                          <a:cs typeface="Source Sans Pro"/>
                          <a:sym typeface="Source Sans Pro"/>
                        </a:rPr>
                        <a:t> Document required logs and how to view them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dirty="0">
                          <a:solidFill>
                            <a:schemeClr val="dk2"/>
                          </a:solidFill>
                          <a:latin typeface="Source Sans Pro"/>
                          <a:ea typeface="Source Sans Pro"/>
                          <a:sym typeface="Source Sans Pro"/>
                        </a:rPr>
                        <a:t>N/A</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1"/>
                        </a:rPr>
                        <a:t>#46212</a:t>
                      </a:r>
                      <a:r>
                        <a:rPr lang="en-US" sz="1000" u="none" strike="noStrike" cap="none">
                          <a:solidFill>
                            <a:schemeClr val="dk2"/>
                          </a:solidFill>
                          <a:latin typeface="Source Sans Pro"/>
                          <a:ea typeface="Source Sans Pro"/>
                          <a:cs typeface="Source Sans Pro"/>
                          <a:sym typeface="Source Sans Pro"/>
                        </a:rPr>
                        <a:t> Discovery – Print file retention strategy</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2"/>
                        </a:rPr>
                        <a:t>#46213</a:t>
                      </a:r>
                      <a:r>
                        <a:rPr lang="en-US" sz="1000" u="none" strike="noStrike" cap="none">
                          <a:solidFill>
                            <a:schemeClr val="dk2"/>
                          </a:solidFill>
                          <a:latin typeface="Source Sans Pro"/>
                          <a:ea typeface="Source Sans Pro"/>
                          <a:cs typeface="Source Sans Pro"/>
                          <a:sym typeface="Source Sans Pro"/>
                        </a:rPr>
                        <a:t> Discovery – What happens to 2021 data when 2022 data is loaded</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Opt-in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3"/>
                        </a:rPr>
                        <a:t>#46165</a:t>
                      </a:r>
                      <a:r>
                        <a:rPr lang="en-US" sz="1000" u="none" strike="noStrike" cap="none">
                          <a:solidFill>
                            <a:schemeClr val="dk2"/>
                          </a:solidFill>
                          <a:latin typeface="Source Sans Pro"/>
                          <a:ea typeface="Source Sans Pro"/>
                          <a:cs typeface="Source Sans Pro"/>
                          <a:sym typeface="Source Sans Pro"/>
                        </a:rPr>
                        <a:t> Legal review package</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4"/>
                        </a:rPr>
                        <a:t>Legal review package - draft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r h="349725">
                <a:tc>
                  <a:txBody>
                    <a:bodyPr/>
                    <a:lstStyle/>
                    <a:p>
                      <a:pPr marL="0" marR="0" lvl="0" indent="0" algn="l" rtl="0">
                        <a:lnSpc>
                          <a:spcPct val="100000"/>
                        </a:lnSpc>
                        <a:spcBef>
                          <a:spcPts val="0"/>
                        </a:spcBef>
                        <a:spcAft>
                          <a:spcPts val="0"/>
                        </a:spcAft>
                        <a:buNone/>
                      </a:pPr>
                      <a:r>
                        <a:rPr lang="en-US" sz="1000">
                          <a:solidFill>
                            <a:schemeClr val="dk2"/>
                          </a:solidFill>
                          <a:latin typeface="Source Sans Pro"/>
                          <a:ea typeface="Source Sans Pro"/>
                          <a:cs typeface="Source Sans Pro"/>
                          <a:sym typeface="Source Sans Pro"/>
                        </a:rPr>
                        <a:t>Opt-in</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u="sng">
                          <a:solidFill>
                            <a:schemeClr val="hlink"/>
                          </a:solidFill>
                          <a:latin typeface="Source Sans Pro"/>
                          <a:ea typeface="Source Sans Pro"/>
                          <a:cs typeface="Source Sans Pro"/>
                          <a:sym typeface="Source Sans Pro"/>
                          <a:hlinkClick r:id="rId15"/>
                        </a:rPr>
                        <a:t>#45532</a:t>
                      </a:r>
                      <a:r>
                        <a:rPr lang="en-US" sz="1000">
                          <a:latin typeface="Source Sans Pro"/>
                          <a:ea typeface="Source Sans Pro"/>
                          <a:cs typeface="Source Sans Pro"/>
                          <a:sym typeface="Source Sans Pro"/>
                        </a:rPr>
                        <a:t> PM team to monitor for HEC approval of MVP and opt-in designs</a:t>
                      </a:r>
                      <a:endParaRPr sz="1000"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latin typeface="Source Sans Pro"/>
                          <a:ea typeface="Source Sans Pro"/>
                          <a:cs typeface="Source Sans Pro"/>
                          <a:sym typeface="Source Sans Pro"/>
                        </a:rPr>
                        <a:t>0</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a:latin typeface="Source Sans Pro"/>
                          <a:ea typeface="Source Sans Pro"/>
                          <a:cs typeface="Source Sans Pro"/>
                          <a:sym typeface="Source Sans Pro"/>
                        </a:rPr>
                        <a:t>Tami</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Transition</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6"/>
                        </a:rPr>
                        <a:t>#46162</a:t>
                      </a:r>
                      <a:r>
                        <a:rPr lang="en-US" sz="1000" u="none" strike="noStrike" cap="none">
                          <a:solidFill>
                            <a:schemeClr val="dk2"/>
                          </a:solidFill>
                          <a:latin typeface="Source Sans Pro"/>
                          <a:ea typeface="Source Sans Pro"/>
                          <a:cs typeface="Source Sans Pro"/>
                          <a:sym typeface="Source Sans Pro"/>
                        </a:rPr>
                        <a:t> Document everything for transition of ownership: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17"/>
                        </a:rPr>
                        <a:t>1095-B Readme doc</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Transition</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8"/>
                        </a:rPr>
                        <a:t>#45502</a:t>
                      </a:r>
                      <a:r>
                        <a:rPr lang="en-US" sz="1000" u="none" strike="noStrike" cap="none">
                          <a:solidFill>
                            <a:schemeClr val="dk2"/>
                          </a:solidFill>
                          <a:latin typeface="Source Sans Pro"/>
                          <a:ea typeface="Source Sans Pro"/>
                          <a:cs typeface="Source Sans Pro"/>
                          <a:sym typeface="Source Sans Pro"/>
                        </a:rPr>
                        <a:t> 30-minute product brief, new team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Jeanette</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19"/>
                        </a:rPr>
                        <a:t>Video of meeting info</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9/0</a:t>
                      </a:r>
                      <a:r>
                        <a:rPr lang="en-US" sz="1000">
                          <a:solidFill>
                            <a:schemeClr val="dk2"/>
                          </a:solidFill>
                          <a:latin typeface="Source Sans Pro"/>
                          <a:ea typeface="Source Sans Pro"/>
                          <a:cs typeface="Source Sans Pro"/>
                          <a:sym typeface="Source Sans Pro"/>
                        </a:rPr>
                        <a:t>7</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a:t>
                      </a:r>
                      <a:endParaRPr sz="1400" b="0"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795" name="Google Shape;795;p73"/>
          <p:cNvSpPr txBox="1"/>
          <p:nvPr/>
        </p:nvSpPr>
        <p:spPr>
          <a:xfrm>
            <a:off x="9959340" y="6408650"/>
            <a:ext cx="168148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 Sprint 10 Deliverables</a:t>
            </a:r>
            <a:endParaRPr sz="1800" b="0" i="0" u="none" strike="noStrike" cap="none">
              <a:solidFill>
                <a:schemeClr val="dk1"/>
              </a:solidFill>
              <a:latin typeface="Calibri"/>
              <a:ea typeface="Calibri"/>
              <a:cs typeface="Calibri"/>
              <a:sym typeface="Calibri"/>
            </a:endParaRPr>
          </a:p>
        </p:txBody>
      </p:sp>
      <p:sp>
        <p:nvSpPr>
          <p:cNvPr id="796" name="Google Shape;796;p73"/>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24"/>
          <p:cNvSpPr txBox="1">
            <a:spLocks noGrp="1"/>
          </p:cNvSpPr>
          <p:nvPr>
            <p:ph type="ctrTitle"/>
          </p:nvPr>
        </p:nvSpPr>
        <p:spPr>
          <a:xfrm>
            <a:off x="328730" y="2667102"/>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802" name="Google Shape;802;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10 DEMO</a:t>
            </a:r>
            <a:endParaRPr/>
          </a:p>
        </p:txBody>
      </p:sp>
      <p:sp>
        <p:nvSpPr>
          <p:cNvPr id="803" name="Google Shape;803;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804" name="Google Shape;804;p24"/>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8"/>
        <p:cNvGrpSpPr/>
        <p:nvPr/>
      </p:nvGrpSpPr>
      <p:grpSpPr>
        <a:xfrm>
          <a:off x="0" y="0"/>
          <a:ext cx="0" cy="0"/>
          <a:chOff x="0" y="0"/>
          <a:chExt cx="0" cy="0"/>
        </a:xfrm>
      </p:grpSpPr>
      <p:graphicFrame>
        <p:nvGraphicFramePr>
          <p:cNvPr id="809" name="Google Shape;809;p25"/>
          <p:cNvGraphicFramePr/>
          <p:nvPr/>
        </p:nvGraphicFramePr>
        <p:xfrm>
          <a:off x="6881414" y="1805085"/>
          <a:ext cx="4843075" cy="2814310"/>
        </p:xfrm>
        <a:graphic>
          <a:graphicData uri="http://schemas.openxmlformats.org/drawingml/2006/table">
            <a:tbl>
              <a:tblPr firstRow="1" bandRow="1">
                <a:noFill/>
                <a:tableStyleId>{76CE896A-7C2A-4066-8659-6F8EA4B33841}</a:tableStyleId>
              </a:tblPr>
              <a:tblGrid>
                <a:gridCol w="200000">
                  <a:extLst>
                    <a:ext uri="{9D8B030D-6E8A-4147-A177-3AD203B41FA5}">
                      <a16:colId xmlns:a16="http://schemas.microsoft.com/office/drawing/2014/main" val="20000"/>
                    </a:ext>
                  </a:extLst>
                </a:gridCol>
                <a:gridCol w="4643075">
                  <a:extLst>
                    <a:ext uri="{9D8B030D-6E8A-4147-A177-3AD203B41FA5}">
                      <a16:colId xmlns:a16="http://schemas.microsoft.com/office/drawing/2014/main" val="20001"/>
                    </a:ext>
                  </a:extLst>
                </a:gridCol>
              </a:tblGrid>
              <a:tr h="2584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a:solidFill>
                            <a:schemeClr val="dk1"/>
                          </a:solidFill>
                          <a:latin typeface="PT Serif"/>
                          <a:ea typeface="PT Serif"/>
                          <a:cs typeface="PT Serif"/>
                          <a:sym typeface="PT Serif"/>
                        </a:rPr>
                        <a:t>Velocity details</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estimated in story points, using Fibonacci</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in  Sprint 10 accounted for </a:t>
                      </a:r>
                      <a:r>
                        <a:rPr lang="en-US" sz="1200" b="0">
                          <a:solidFill>
                            <a:schemeClr val="dk2"/>
                          </a:solidFill>
                          <a:latin typeface="Source Sans Pro"/>
                          <a:ea typeface="Source Sans Pro"/>
                          <a:cs typeface="Source Sans Pro"/>
                          <a:sym typeface="Source Sans Pro"/>
                        </a:rPr>
                        <a:t>9</a:t>
                      </a:r>
                      <a:r>
                        <a:rPr lang="en-US" sz="1200" b="0" u="none" strike="noStrike" cap="none">
                          <a:solidFill>
                            <a:schemeClr val="dk2"/>
                          </a:solidFill>
                          <a:latin typeface="Source Sans Pro"/>
                          <a:ea typeface="Source Sans Pro"/>
                          <a:cs typeface="Source Sans Pro"/>
                          <a:sym typeface="Source Sans Pro"/>
                        </a:rPr>
                        <a:t> team members</a:t>
                      </a:r>
                      <a:endParaRPr sz="1200" b="0" u="none" strike="noStrike" cap="none">
                        <a:solidFill>
                          <a:schemeClr val="dk2"/>
                        </a:solidFill>
                        <a:latin typeface="Source Sans Pro"/>
                        <a:ea typeface="Source Sans Pro"/>
                        <a:cs typeface="Source Sans Pro"/>
                        <a:sym typeface="Source Sans Pro"/>
                      </a:endParaRPr>
                    </a:p>
                    <a:p>
                      <a:pPr marL="171450" marR="0" lvl="3" indent="-171450" algn="l" rtl="0">
                        <a:lnSpc>
                          <a:spcPct val="100000"/>
                        </a:lnSpc>
                        <a:spcBef>
                          <a:spcPts val="600"/>
                        </a:spcBef>
                        <a:spcAft>
                          <a:spcPts val="0"/>
                        </a:spcAft>
                        <a:buClr>
                          <a:srgbClr val="0071BF"/>
                        </a:buClr>
                        <a:buSzPts val="960"/>
                        <a:buFont typeface="Noto Sans Symbols"/>
                        <a:buChar char="▪"/>
                      </a:pPr>
                      <a:r>
                        <a:rPr lang="en-US" sz="1200" b="0">
                          <a:solidFill>
                            <a:schemeClr val="dk2"/>
                          </a:solidFill>
                          <a:latin typeface="Source Sans Pro"/>
                          <a:ea typeface="Source Sans Pro"/>
                          <a:cs typeface="Source Sans Pro"/>
                          <a:sym typeface="Source Sans Pro"/>
                        </a:rPr>
                        <a:t>80</a:t>
                      </a:r>
                      <a:r>
                        <a:rPr lang="en-US" sz="1200" b="0" u="none" strike="noStrike" cap="none">
                          <a:solidFill>
                            <a:schemeClr val="dk2"/>
                          </a:solidFill>
                          <a:latin typeface="Source Sans Pro"/>
                          <a:ea typeface="Source Sans Pro"/>
                          <a:cs typeface="Source Sans Pro"/>
                          <a:sym typeface="Source Sans Pro"/>
                        </a:rPr>
                        <a:t> total story points were completed;  Team committed to 91 story points  at beginning of the sprint.  </a:t>
                      </a:r>
                      <a:endParaRPr sz="1200" b="0" i="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a:solidFill>
                            <a:schemeClr val="dk2"/>
                          </a:solidFill>
                          <a:latin typeface="Source Sans Pro"/>
                          <a:ea typeface="Source Sans Pro"/>
                          <a:cs typeface="Source Sans Pro"/>
                          <a:sym typeface="Source Sans Pro"/>
                        </a:rPr>
                        <a:t>4 Stories (19 points)</a:t>
                      </a:r>
                      <a:r>
                        <a:rPr lang="en-US" sz="1200" b="0" u="none" strike="noStrike" cap="none">
                          <a:solidFill>
                            <a:schemeClr val="dk2"/>
                          </a:solidFill>
                          <a:latin typeface="Source Sans Pro"/>
                          <a:ea typeface="Source Sans Pro"/>
                          <a:cs typeface="Source Sans Pro"/>
                          <a:sym typeface="Source Sans Pro"/>
                        </a:rPr>
                        <a:t> were blocked and deferred to the new team awaiting built of staging solution.</a:t>
                      </a:r>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a:solidFill>
                            <a:schemeClr val="dk2"/>
                          </a:solidFill>
                          <a:latin typeface="Source Sans Pro"/>
                          <a:ea typeface="Source Sans Pro"/>
                          <a:cs typeface="Source Sans Pro"/>
                          <a:sym typeface="Source Sans Pro"/>
                        </a:rPr>
                        <a:t>4</a:t>
                      </a:r>
                      <a:r>
                        <a:rPr lang="en-US" sz="1200" b="0" u="none" strike="noStrike" cap="none">
                          <a:solidFill>
                            <a:schemeClr val="dk2"/>
                          </a:solidFill>
                          <a:latin typeface="Source Sans Pro"/>
                          <a:ea typeface="Source Sans Pro"/>
                          <a:cs typeface="Source Sans Pro"/>
                          <a:sym typeface="Source Sans Pro"/>
                        </a:rPr>
                        <a:t> Stor</a:t>
                      </a:r>
                      <a:r>
                        <a:rPr lang="en-US" sz="1200" b="0">
                          <a:solidFill>
                            <a:schemeClr val="dk2"/>
                          </a:solidFill>
                          <a:latin typeface="Source Sans Pro"/>
                          <a:ea typeface="Source Sans Pro"/>
                          <a:cs typeface="Source Sans Pro"/>
                          <a:sym typeface="Source Sans Pro"/>
                        </a:rPr>
                        <a:t>ies (8 points) were added </a:t>
                      </a:r>
                      <a:r>
                        <a:rPr lang="en-US" sz="1200" b="0" u="none" strike="noStrike" cap="none">
                          <a:solidFill>
                            <a:schemeClr val="dk2"/>
                          </a:solidFill>
                          <a:latin typeface="Source Sans Pro"/>
                          <a:ea typeface="Source Sans Pro"/>
                          <a:cs typeface="Source Sans Pro"/>
                          <a:sym typeface="Source Sans Pro"/>
                        </a:rPr>
                        <a:t>related to</a:t>
                      </a:r>
                      <a:r>
                        <a:rPr lang="en-US" sz="1200" b="0">
                          <a:solidFill>
                            <a:schemeClr val="dk2"/>
                          </a:solidFill>
                          <a:latin typeface="Source Sans Pro"/>
                          <a:ea typeface="Source Sans Pro"/>
                          <a:cs typeface="Source Sans Pro"/>
                          <a:sym typeface="Source Sans Pro"/>
                        </a:rPr>
                        <a:t> correction of staging review findings</a:t>
                      </a:r>
                      <a:endParaRPr sz="1400" u="none" strike="noStrike" cap="none"/>
                    </a:p>
                    <a:p>
                      <a:pPr marL="177800" marR="0" lvl="0" indent="0" algn="l" rtl="0">
                        <a:lnSpc>
                          <a:spcPct val="100000"/>
                        </a:lnSpc>
                        <a:spcBef>
                          <a:spcPts val="600"/>
                        </a:spcBef>
                        <a:spcAft>
                          <a:spcPts val="0"/>
                        </a:spcAft>
                        <a:buClr>
                          <a:schemeClr val="accent2"/>
                        </a:buClr>
                        <a:buSzPts val="960"/>
                        <a:buFont typeface="Noto Sans Symbols"/>
                        <a:buNone/>
                      </a:pPr>
                      <a:endParaRPr sz="1200" b="0" u="none" strike="noStrike" cap="none">
                        <a:solidFill>
                          <a:schemeClr val="dk2"/>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810" name="Google Shape;810;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F8F8F"/>
                </a:solidFill>
                <a:latin typeface="Source Sans Pro"/>
                <a:ea typeface="Source Sans Pro"/>
                <a:cs typeface="Source Sans Pro"/>
                <a:sym typeface="Source Sans Pro"/>
              </a:rPr>
              <a:t>28</a:t>
            </a:fld>
            <a:endParaRPr sz="1200" b="0" i="0" u="none" strike="noStrike" cap="none">
              <a:solidFill>
                <a:srgbClr val="8F8F8F"/>
              </a:solidFill>
              <a:latin typeface="Source Sans Pro"/>
              <a:ea typeface="Source Sans Pro"/>
              <a:cs typeface="Source Sans Pro"/>
              <a:sym typeface="Source Sans Pro"/>
            </a:endParaRPr>
          </a:p>
        </p:txBody>
      </p:sp>
      <p:sp>
        <p:nvSpPr>
          <p:cNvPr id="811" name="Google Shape;811;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Appendix</a:t>
            </a:r>
            <a:endParaRPr sz="1800" b="0" i="0" u="none" strike="noStrike" cap="none">
              <a:solidFill>
                <a:schemeClr val="dk1"/>
              </a:solidFill>
              <a:latin typeface="Calibri"/>
              <a:ea typeface="Calibri"/>
              <a:cs typeface="Calibri"/>
              <a:sym typeface="Calibri"/>
            </a:endParaRPr>
          </a:p>
        </p:txBody>
      </p:sp>
      <p:sp>
        <p:nvSpPr>
          <p:cNvPr id="812" name="Google Shape;812;p25"/>
          <p:cNvSpPr txBox="1"/>
          <p:nvPr/>
        </p:nvSpPr>
        <p:spPr>
          <a:xfrm>
            <a:off x="411480" y="713232"/>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b="0" i="0" u="none" strike="noStrike" cap="none" dirty="0">
                <a:solidFill>
                  <a:schemeClr val="dk1"/>
                </a:solidFill>
                <a:latin typeface="PT Serif"/>
                <a:ea typeface="PT Serif"/>
                <a:cs typeface="PT Serif"/>
                <a:sym typeface="PT Serif"/>
              </a:rPr>
              <a:t>Health Hub team velocity</a:t>
            </a:r>
            <a:endParaRPr sz="1400" b="0" i="0" u="none" strike="noStrike" cap="none" dirty="0">
              <a:solidFill>
                <a:srgbClr val="000000"/>
              </a:solidFill>
              <a:latin typeface="Arial"/>
              <a:ea typeface="Arial"/>
              <a:cs typeface="Arial"/>
              <a:sym typeface="Arial"/>
            </a:endParaRPr>
          </a:p>
        </p:txBody>
      </p:sp>
      <p:sp>
        <p:nvSpPr>
          <p:cNvPr id="813" name="Google Shape;813;p25"/>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pic>
        <p:nvPicPr>
          <p:cNvPr id="814" name="Google Shape;814;p25"/>
          <p:cNvPicPr preferRelativeResize="0"/>
          <p:nvPr/>
        </p:nvPicPr>
        <p:blipFill>
          <a:blip r:embed="rId3">
            <a:alphaModFix/>
          </a:blip>
          <a:stretch>
            <a:fillRect/>
          </a:stretch>
        </p:blipFill>
        <p:spPr>
          <a:xfrm>
            <a:off x="419100" y="3214824"/>
            <a:ext cx="6055925" cy="3112201"/>
          </a:xfrm>
          <a:prstGeom prst="rect">
            <a:avLst/>
          </a:prstGeom>
          <a:noFill/>
          <a:ln>
            <a:noFill/>
          </a:ln>
        </p:spPr>
      </p:pic>
      <p:cxnSp>
        <p:nvCxnSpPr>
          <p:cNvPr id="815" name="Google Shape;815;p25"/>
          <p:cNvCxnSpPr/>
          <p:nvPr/>
        </p:nvCxnSpPr>
        <p:spPr>
          <a:xfrm rot="10800000" flipH="1">
            <a:off x="6432325" y="2179650"/>
            <a:ext cx="578700" cy="1641900"/>
          </a:xfrm>
          <a:prstGeom prst="straightConnector1">
            <a:avLst/>
          </a:prstGeom>
          <a:noFill/>
          <a:ln w="9525" cap="flat" cmpd="sng">
            <a:solidFill>
              <a:schemeClr val="accent2"/>
            </a:solidFill>
            <a:prstDash val="solid"/>
            <a:miter lim="800000"/>
            <a:headEnd type="none" w="sm" len="sm"/>
            <a:tailEnd type="none" w="sm" len="sm"/>
          </a:ln>
        </p:spPr>
      </p:cxnSp>
      <p:sp>
        <p:nvSpPr>
          <p:cNvPr id="816" name="Google Shape;816;p25"/>
          <p:cNvSpPr/>
          <p:nvPr/>
        </p:nvSpPr>
        <p:spPr>
          <a:xfrm>
            <a:off x="5471486" y="3602317"/>
            <a:ext cx="953400" cy="2091300"/>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0"/>
        <p:cNvGrpSpPr/>
        <p:nvPr/>
      </p:nvGrpSpPr>
      <p:grpSpPr>
        <a:xfrm>
          <a:off x="0" y="0"/>
          <a:ext cx="0" cy="0"/>
          <a:chOff x="0" y="0"/>
          <a:chExt cx="0" cy="0"/>
        </a:xfrm>
      </p:grpSpPr>
      <p:sp>
        <p:nvSpPr>
          <p:cNvPr id="821" name="Google Shape;821;p28"/>
          <p:cNvSpPr txBox="1">
            <a:spLocks noGrp="1"/>
          </p:cNvSpPr>
          <p:nvPr>
            <p:ph type="title"/>
          </p:nvPr>
        </p:nvSpPr>
        <p:spPr>
          <a:xfrm>
            <a:off x="411480" y="713232"/>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Project risks and mitigation strategies (1 of 2)</a:t>
            </a:r>
            <a:endParaRPr dirty="0"/>
          </a:p>
        </p:txBody>
      </p:sp>
      <p:graphicFrame>
        <p:nvGraphicFramePr>
          <p:cNvPr id="822" name="Google Shape;822;p28"/>
          <p:cNvGraphicFramePr/>
          <p:nvPr>
            <p:extLst>
              <p:ext uri="{D42A27DB-BD31-4B8C-83A1-F6EECF244321}">
                <p14:modId xmlns:p14="http://schemas.microsoft.com/office/powerpoint/2010/main" val="2396085362"/>
              </p:ext>
            </p:extLst>
          </p:nvPr>
        </p:nvGraphicFramePr>
        <p:xfrm>
          <a:off x="405247" y="1371600"/>
          <a:ext cx="11353775" cy="4214025"/>
        </p:xfrm>
        <a:graphic>
          <a:graphicData uri="http://schemas.openxmlformats.org/drawingml/2006/table">
            <a:tbl>
              <a:tblPr>
                <a:noFill/>
                <a:tableStyleId>{60D51BEB-DD35-4AA1-815A-6D7FE95461AE}</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STATUS</a:t>
                      </a:r>
                      <a:endParaRPr sz="1400" u="none" strike="noStrike" cap="none" dirty="0"/>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NOTES</a:t>
                      </a:r>
                      <a:endParaRPr sz="1400" u="none" strike="noStrike" cap="none" dirty="0"/>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000" u="none" strike="noStrike" cap="none" dirty="0"/>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u="none" strike="noStrike" cap="none" dirty="0">
                          <a:solidFill>
                            <a:schemeClr val="dk2"/>
                          </a:solidFill>
                          <a:latin typeface="Source Sans Pro"/>
                          <a:ea typeface="Source Sans Pro"/>
                          <a:cs typeface="Source Sans Pro"/>
                          <a:sym typeface="Source Sans Pro"/>
                        </a:rPr>
                        <a:t>1/20/22</a:t>
                      </a:r>
                      <a:endParaRPr sz="1000" u="none" strike="noStrike" cap="none" dirty="0">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u="none" strike="noStrike" cap="none" dirty="0">
                          <a:solidFill>
                            <a:schemeClr val="dk2"/>
                          </a:solidFill>
                          <a:latin typeface="Source Sans Pro"/>
                          <a:ea typeface="Source Sans Pro"/>
                          <a:cs typeface="Source Sans Pro"/>
                          <a:sym typeface="Source Sans Pro"/>
                        </a:rPr>
                        <a:t>2/11/22</a:t>
                      </a:r>
                      <a:endParaRPr sz="1000" u="none" strike="noStrike" cap="none" dirty="0"/>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VA Business Owner clarified that IRS review is not needed</a:t>
                      </a:r>
                      <a:endParaRPr sz="1000" u="none" strike="noStrike" cap="none" dirty="0"/>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3/2/22</a:t>
                      </a: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a:solidFill>
                            <a:schemeClr val="dk2"/>
                          </a:solidFill>
                          <a:latin typeface="Source Sans Pro"/>
                          <a:ea typeface="Source Sans Pro"/>
                          <a:cs typeface="Source Sans Pro"/>
                          <a:sym typeface="Source Sans Pro"/>
                        </a:rPr>
                        <a:t>5/17/22</a:t>
                      </a: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u="none" strike="noStrike" cap="none">
                          <a:solidFill>
                            <a:schemeClr val="dk2"/>
                          </a:solidFill>
                          <a:latin typeface="Source Sans Pro"/>
                          <a:ea typeface="Source Sans Pro"/>
                          <a:cs typeface="Source Sans Pro"/>
                          <a:sym typeface="Source Sans Pro"/>
                        </a:rPr>
                        <a:t>Launch blocker</a:t>
                      </a:r>
                      <a:endParaRPr sz="10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a:solidFill>
                            <a:schemeClr val="dk2"/>
                          </a:solidFill>
                          <a:latin typeface="Source Sans Pro"/>
                          <a:ea typeface="Source Sans Pro"/>
                          <a:cs typeface="Source Sans Pro"/>
                          <a:sym typeface="Source Sans Pro"/>
                        </a:rPr>
                        <a:t>Daily follow-ups with Jesse House and Mike Chelan (infrastructure team)</a:t>
                      </a:r>
                      <a:endParaRPr sz="10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a:solidFill>
                            <a:schemeClr val="dk2"/>
                          </a:solidFill>
                          <a:latin typeface="Source Sans Pro"/>
                          <a:ea typeface="Source Sans Pro"/>
                          <a:cs typeface="Source Sans Pro"/>
                          <a:sym typeface="Source Sans Pro"/>
                        </a:rPr>
                        <a:t>3/1/22</a:t>
                      </a: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a:solidFill>
                            <a:schemeClr val="dk2"/>
                          </a:solidFill>
                          <a:latin typeface="Source Sans Pro"/>
                          <a:ea typeface="Source Sans Pro"/>
                          <a:cs typeface="Source Sans Pro"/>
                          <a:sym typeface="Source Sans Pro"/>
                        </a:rPr>
                        <a:t>3/24/22</a:t>
                      </a: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S3 bucket now in place. Risk resolved.</a:t>
                      </a:r>
                      <a:endParaRPr sz="10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a:solidFill>
                            <a:schemeClr val="dk2"/>
                          </a:solidFill>
                          <a:latin typeface="Source Sans Pro"/>
                          <a:ea typeface="Source Sans Pro"/>
                          <a:cs typeface="Source Sans Pro"/>
                          <a:sym typeface="Source Sans Pro"/>
                        </a:rPr>
                        <a:t>Business owner raised User Acceptance Testing should be done with HEC Call Center</a:t>
                      </a:r>
                      <a:endParaRPr sz="10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a:solidFill>
                            <a:schemeClr val="dk2"/>
                          </a:solidFill>
                          <a:latin typeface="Source Sans Pro"/>
                          <a:ea typeface="Source Sans Pro"/>
                          <a:cs typeface="Source Sans Pro"/>
                          <a:sym typeface="Source Sans Pro"/>
                        </a:rPr>
                        <a:t>3/2/22</a:t>
                      </a: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a:solidFill>
                            <a:schemeClr val="dk2"/>
                          </a:solidFill>
                          <a:latin typeface="Source Sans Pro"/>
                          <a:ea typeface="Source Sans Pro"/>
                          <a:cs typeface="Source Sans Pro"/>
                          <a:sym typeface="Source Sans Pro"/>
                        </a:rPr>
                        <a:t>3/25/22</a:t>
                      </a: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0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a:solidFill>
                            <a:schemeClr val="dk2"/>
                          </a:solidFill>
                          <a:latin typeface="Source Sans Pro"/>
                          <a:ea typeface="Source Sans Pro"/>
                          <a:cs typeface="Source Sans Pro"/>
                          <a:sym typeface="Source Sans Pro"/>
                        </a:rPr>
                        <a:t>03/04/22</a:t>
                      </a: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a:solidFill>
                            <a:schemeClr val="dk2"/>
                          </a:solidFill>
                          <a:latin typeface="Source Sans Pro"/>
                          <a:ea typeface="Source Sans Pro"/>
                          <a:cs typeface="Source Sans Pro"/>
                          <a:sym typeface="Source Sans Pro"/>
                        </a:rPr>
                        <a:t>3/8/22</a:t>
                      </a: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URL confirmed 3/7 EOD; IA review now closed </a:t>
                      </a:r>
                      <a:endParaRPr sz="10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23" name="Google Shape;823;p28"/>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824" name="Google Shape;824;p28"/>
          <p:cNvSpPr/>
          <p:nvPr/>
        </p:nvSpPr>
        <p:spPr>
          <a:xfrm>
            <a:off x="9081573" y="267681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5" name="Google Shape;825;p28"/>
          <p:cNvSpPr/>
          <p:nvPr/>
        </p:nvSpPr>
        <p:spPr>
          <a:xfrm>
            <a:off x="9081573" y="4963301"/>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6" name="Google Shape;826;p28"/>
          <p:cNvSpPr/>
          <p:nvPr/>
        </p:nvSpPr>
        <p:spPr>
          <a:xfrm>
            <a:off x="9081574" y="2063655"/>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7" name="Google Shape;827;p28"/>
          <p:cNvSpPr/>
          <p:nvPr/>
        </p:nvSpPr>
        <p:spPr>
          <a:xfrm>
            <a:off x="9081573" y="342900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8" name="Google Shape;828;p28"/>
          <p:cNvSpPr/>
          <p:nvPr/>
        </p:nvSpPr>
        <p:spPr>
          <a:xfrm>
            <a:off x="9081573" y="4213283"/>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829" name="Google Shape;829;p28"/>
          <p:cNvGrpSpPr/>
          <p:nvPr/>
        </p:nvGrpSpPr>
        <p:grpSpPr>
          <a:xfrm>
            <a:off x="418413" y="1586729"/>
            <a:ext cx="11353200" cy="278350"/>
            <a:chOff x="419100" y="1689395"/>
            <a:chExt cx="11353200" cy="278350"/>
          </a:xfrm>
        </p:grpSpPr>
        <p:cxnSp>
          <p:nvCxnSpPr>
            <p:cNvPr id="830" name="Google Shape;830;p28"/>
            <p:cNvCxnSpPr/>
            <p:nvPr/>
          </p:nvCxnSpPr>
          <p:spPr>
            <a:xfrm>
              <a:off x="419100" y="1946745"/>
              <a:ext cx="11353200" cy="21000"/>
            </a:xfrm>
            <a:prstGeom prst="straightConnector1">
              <a:avLst/>
            </a:prstGeom>
            <a:noFill/>
            <a:ln w="9525" cap="flat" cmpd="sng">
              <a:solidFill>
                <a:srgbClr val="002B4F"/>
              </a:solidFill>
              <a:prstDash val="solid"/>
              <a:round/>
              <a:headEnd type="none" w="sm" len="sm"/>
              <a:tailEnd type="none" w="sm" len="sm"/>
            </a:ln>
          </p:spPr>
        </p:cxnSp>
        <p:cxnSp>
          <p:nvCxnSpPr>
            <p:cNvPr id="831" name="Google Shape;831;p28"/>
            <p:cNvCxnSpPr/>
            <p:nvPr/>
          </p:nvCxnSpPr>
          <p:spPr>
            <a:xfrm>
              <a:off x="7651341" y="1689395"/>
              <a:ext cx="1147200" cy="0"/>
            </a:xfrm>
            <a:prstGeom prst="straightConnector1">
              <a:avLst/>
            </a:prstGeom>
            <a:noFill/>
            <a:ln w="9525" cap="flat" cmpd="sng">
              <a:solidFill>
                <a:schemeClr val="dk1"/>
              </a:solidFill>
              <a:prstDash val="solid"/>
              <a:round/>
              <a:headEnd type="none" w="sm" len="sm"/>
              <a:tailEnd type="none" w="sm" len="sm"/>
            </a:ln>
          </p:spPr>
        </p:cxnSp>
      </p:grpSp>
      <p:sp>
        <p:nvSpPr>
          <p:cNvPr id="832" name="Google Shape;832;p28"/>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1"/>
        <p:cNvGrpSpPr/>
        <p:nvPr/>
      </p:nvGrpSpPr>
      <p:grpSpPr>
        <a:xfrm>
          <a:off x="0" y="0"/>
          <a:ext cx="0" cy="0"/>
          <a:chOff x="0" y="0"/>
          <a:chExt cx="0" cy="0"/>
        </a:xfrm>
      </p:grpSpPr>
      <p:sp>
        <p:nvSpPr>
          <p:cNvPr id="232" name="Google Shape;232;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33" name="Google Shape;233;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10 DEMO</a:t>
            </a:r>
            <a:endParaRPr sz="1400" b="0" i="0" u="none" strike="noStrike" cap="none">
              <a:solidFill>
                <a:schemeClr val="dk2"/>
              </a:solidFill>
              <a:latin typeface="Arial"/>
              <a:ea typeface="Arial"/>
              <a:cs typeface="Arial"/>
              <a:sym typeface="Arial"/>
            </a:endParaRPr>
          </a:p>
        </p:txBody>
      </p:sp>
      <p:grpSp>
        <p:nvGrpSpPr>
          <p:cNvPr id="234" name="Google Shape;234;p3"/>
          <p:cNvGrpSpPr/>
          <p:nvPr/>
        </p:nvGrpSpPr>
        <p:grpSpPr>
          <a:xfrm>
            <a:off x="5638800" y="-7257"/>
            <a:ext cx="6560457" cy="6887028"/>
            <a:chOff x="5638800" y="0"/>
            <a:chExt cx="6560457" cy="6887028"/>
          </a:xfrm>
        </p:grpSpPr>
        <p:grpSp>
          <p:nvGrpSpPr>
            <p:cNvPr id="235" name="Google Shape;235;p3"/>
            <p:cNvGrpSpPr/>
            <p:nvPr/>
          </p:nvGrpSpPr>
          <p:grpSpPr>
            <a:xfrm>
              <a:off x="6094945" y="0"/>
              <a:ext cx="6104312" cy="6887028"/>
              <a:chOff x="5219700" y="0"/>
              <a:chExt cx="6972300" cy="6887028"/>
            </a:xfrm>
          </p:grpSpPr>
          <p:sp>
            <p:nvSpPr>
              <p:cNvPr id="236" name="Google Shape;236;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7" name="Google Shape;237;p3"/>
              <p:cNvGrpSpPr/>
              <p:nvPr/>
            </p:nvGrpSpPr>
            <p:grpSpPr>
              <a:xfrm>
                <a:off x="5219700" y="0"/>
                <a:ext cx="6972300" cy="6887028"/>
                <a:chOff x="5219700" y="0"/>
                <a:chExt cx="6972300" cy="6682968"/>
              </a:xfrm>
            </p:grpSpPr>
            <p:sp>
              <p:nvSpPr>
                <p:cNvPr id="238" name="Google Shape;238;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39" name="Google Shape;239;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240" name="Google Shape;240;p3"/>
            <p:cNvSpPr/>
            <p:nvPr/>
          </p:nvSpPr>
          <p:spPr>
            <a:xfrm>
              <a:off x="5638800" y="3629"/>
              <a:ext cx="493486" cy="68652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41" name="Google Shape;241;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42" name="Google Shape;242;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43" name="Google Shape;243;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44" name="Google Shape;244;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45" name="Google Shape;245;p3"/>
          <p:cNvGrpSpPr/>
          <p:nvPr/>
        </p:nvGrpSpPr>
        <p:grpSpPr>
          <a:xfrm>
            <a:off x="6547644" y="866320"/>
            <a:ext cx="4105095" cy="1335945"/>
            <a:chOff x="409856" y="3855788"/>
            <a:chExt cx="4105095" cy="1335945"/>
          </a:xfrm>
        </p:grpSpPr>
        <p:sp>
          <p:nvSpPr>
            <p:cNvPr id="246" name="Google Shape;246;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47" name="Google Shape;247;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48" name="Google Shape;248;p3"/>
          <p:cNvGrpSpPr/>
          <p:nvPr/>
        </p:nvGrpSpPr>
        <p:grpSpPr>
          <a:xfrm>
            <a:off x="6547644" y="3217666"/>
            <a:ext cx="3875559" cy="1077547"/>
            <a:chOff x="4391305" y="3852592"/>
            <a:chExt cx="3875559" cy="1077547"/>
          </a:xfrm>
        </p:grpSpPr>
        <p:sp>
          <p:nvSpPr>
            <p:cNvPr id="249" name="Google Shape;249;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50" name="Google Shape;250;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51" name="Google Shape;251;p3"/>
          <p:cNvGrpSpPr/>
          <p:nvPr/>
        </p:nvGrpSpPr>
        <p:grpSpPr>
          <a:xfrm>
            <a:off x="6547644" y="5293609"/>
            <a:ext cx="3757708" cy="909127"/>
            <a:chOff x="8588654" y="3807371"/>
            <a:chExt cx="3757708" cy="909127"/>
          </a:xfrm>
        </p:grpSpPr>
        <p:sp>
          <p:nvSpPr>
            <p:cNvPr id="252" name="Google Shape;252;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53" name="Google Shape;253;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54" name="Google Shape;254;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
        <p:nvSpPr>
          <p:cNvPr id="255" name="Google Shape;255;p3"/>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09-0</a:t>
            </a:r>
            <a:r>
              <a:rPr lang="en-US" sz="1200">
                <a:solidFill>
                  <a:srgbClr val="747C74"/>
                </a:solidFill>
                <a:latin typeface="Source Sans Pro"/>
                <a:ea typeface="Source Sans Pro"/>
                <a:cs typeface="Source Sans Pro"/>
                <a:sym typeface="Source Sans Pro"/>
              </a:rPr>
              <a:t>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6"/>
        <p:cNvGrpSpPr/>
        <p:nvPr/>
      </p:nvGrpSpPr>
      <p:grpSpPr>
        <a:xfrm>
          <a:off x="0" y="0"/>
          <a:ext cx="0" cy="0"/>
          <a:chOff x="0" y="0"/>
          <a:chExt cx="0" cy="0"/>
        </a:xfrm>
      </p:grpSpPr>
      <p:sp>
        <p:nvSpPr>
          <p:cNvPr id="837" name="Google Shape;837;g12f1c5688cb_3_0"/>
          <p:cNvSpPr txBox="1">
            <a:spLocks noGrp="1"/>
          </p:cNvSpPr>
          <p:nvPr>
            <p:ph type="title"/>
          </p:nvPr>
        </p:nvSpPr>
        <p:spPr>
          <a:xfrm>
            <a:off x="411480" y="713232"/>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Project risks and mitigation strategies (2 of 2)</a:t>
            </a:r>
            <a:endParaRPr dirty="0"/>
          </a:p>
        </p:txBody>
      </p:sp>
      <p:graphicFrame>
        <p:nvGraphicFramePr>
          <p:cNvPr id="838" name="Google Shape;838;g12f1c5688cb_3_0"/>
          <p:cNvGraphicFramePr/>
          <p:nvPr>
            <p:extLst>
              <p:ext uri="{D42A27DB-BD31-4B8C-83A1-F6EECF244321}">
                <p14:modId xmlns:p14="http://schemas.microsoft.com/office/powerpoint/2010/main" val="1185137417"/>
              </p:ext>
            </p:extLst>
          </p:nvPr>
        </p:nvGraphicFramePr>
        <p:xfrm>
          <a:off x="405197" y="1371600"/>
          <a:ext cx="11355044" cy="4792900"/>
        </p:xfrm>
        <a:graphic>
          <a:graphicData uri="http://schemas.openxmlformats.org/drawingml/2006/table">
            <a:tbl>
              <a:tblPr>
                <a:noFill/>
                <a:tableStyleId>{60D51BEB-DD35-4AA1-815A-6D7FE95461AE}</a:tableStyleId>
              </a:tblPr>
              <a:tblGrid>
                <a:gridCol w="3429000">
                  <a:extLst>
                    <a:ext uri="{9D8B030D-6E8A-4147-A177-3AD203B41FA5}">
                      <a16:colId xmlns:a16="http://schemas.microsoft.com/office/drawing/2014/main" val="20000"/>
                    </a:ext>
                  </a:extLst>
                </a:gridCol>
                <a:gridCol w="3803904">
                  <a:extLst>
                    <a:ext uri="{9D8B030D-6E8A-4147-A177-3AD203B41FA5}">
                      <a16:colId xmlns:a16="http://schemas.microsoft.com/office/drawing/2014/main" val="20001"/>
                    </a:ext>
                  </a:extLst>
                </a:gridCol>
                <a:gridCol w="630936">
                  <a:extLst>
                    <a:ext uri="{9D8B030D-6E8A-4147-A177-3AD203B41FA5}">
                      <a16:colId xmlns:a16="http://schemas.microsoft.com/office/drawing/2014/main" val="20002"/>
                    </a:ext>
                  </a:extLst>
                </a:gridCol>
                <a:gridCol w="601700">
                  <a:extLst>
                    <a:ext uri="{9D8B030D-6E8A-4147-A177-3AD203B41FA5}">
                      <a16:colId xmlns:a16="http://schemas.microsoft.com/office/drawing/2014/main" val="20003"/>
                    </a:ext>
                  </a:extLst>
                </a:gridCol>
                <a:gridCol w="557784">
                  <a:extLst>
                    <a:ext uri="{9D8B030D-6E8A-4147-A177-3AD203B41FA5}">
                      <a16:colId xmlns:a16="http://schemas.microsoft.com/office/drawing/2014/main" val="20004"/>
                    </a:ext>
                  </a:extLst>
                </a:gridCol>
                <a:gridCol w="233172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RISK AND IMPACT</a:t>
                      </a:r>
                      <a:endParaRPr sz="1400" u="none" strike="noStrike" cap="none" dirty="0"/>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MITIGATION STRATEGY</a:t>
                      </a:r>
                      <a:endParaRPr sz="1400" u="none" strike="noStrike" cap="none" dirty="0"/>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STATUS</a:t>
                      </a:r>
                      <a:endParaRPr sz="1400" u="none" strike="noStrike" cap="none" dirty="0"/>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NOTES</a:t>
                      </a:r>
                      <a:endParaRPr sz="1400" u="none" strike="noStrike" cap="none" dirty="0"/>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ENTERED</a:t>
                      </a:r>
                      <a:endParaRPr sz="1400" u="none" strike="noStrike" cap="none" dirty="0"/>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CLOSED</a:t>
                      </a:r>
                      <a:endParaRPr sz="1400" u="none" strike="noStrike" cap="none" dirty="0"/>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3/10/22</a:t>
                      </a: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4/12/22</a:t>
                      </a: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Launch date dependent on Sitewide Content ability to launch front end</a:t>
                      </a:r>
                      <a:endParaRPr sz="10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solidFill>
                            <a:schemeClr val="dk2"/>
                          </a:solidFill>
                          <a:latin typeface="Source Sans Pro"/>
                          <a:ea typeface="Source Sans Pro"/>
                          <a:cs typeface="Source Sans Pro"/>
                          <a:sym typeface="Source Sans Pro"/>
                        </a:rPr>
                        <a:t>HH Tree Test design held up due to new information from Meg, Danielle and Mikki.</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00" u="none" strike="noStrike" cap="none" dirty="0">
                          <a:solidFill>
                            <a:schemeClr val="dk2"/>
                          </a:solidFill>
                          <a:latin typeface="Source Sans Pro"/>
                          <a:ea typeface="Source Sans Pro"/>
                          <a:cs typeface="Source Sans Pro"/>
                          <a:sym typeface="Source Sans Pro"/>
                        </a:rPr>
                        <a:t> VA and MO team could work  in collaborative sessions so that work is not duplicated, and we can arrive at a test design that works by the end of Sprint 3</a:t>
                      </a:r>
                      <a:endParaRPr sz="1000" u="none" strike="noStrike" cap="none" dirty="0"/>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u="none" strike="noStrike" cap="none" dirty="0">
                          <a:solidFill>
                            <a:schemeClr val="dk2"/>
                          </a:solidFill>
                          <a:latin typeface="Source Sans Pro"/>
                          <a:ea typeface="Source Sans Pro"/>
                          <a:cs typeface="Source Sans Pro"/>
                          <a:sym typeface="Source Sans Pro"/>
                        </a:rPr>
                        <a:t>5/16/22</a:t>
                      </a:r>
                      <a:endParaRPr sz="1000" u="none" strike="noStrike" cap="none" dirty="0">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000" u="none" strike="noStrike" cap="none" dirty="0">
                          <a:solidFill>
                            <a:schemeClr val="dk2"/>
                          </a:solidFill>
                          <a:latin typeface="Source Sans Pro"/>
                          <a:ea typeface="Source Sans Pro"/>
                          <a:cs typeface="Source Sans Pro"/>
                          <a:sym typeface="Source Sans Pro"/>
                        </a:rPr>
                        <a:t>5/26/22</a:t>
                      </a:r>
                      <a:endParaRPr sz="1000" u="none" strike="noStrike" cap="none" dirty="0"/>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Awaiting version of ‘manage’ tree that we can incorporate into research trees in order to move forward with research plan</a:t>
                      </a:r>
                      <a:endParaRPr sz="1000" u="none" strike="noStrike" cap="none" dirty="0"/>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HEC Legal review required for 1095-B Opt-in</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Opt-in is being built by VA Profile team</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3/2/22</a:t>
                      </a: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6/11/22</a:t>
                      </a: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Post-MVP enhancement blocker</a:t>
                      </a:r>
                      <a:endParaRPr sz="10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Perigean recruitment / no-shows for HH moderated research could delay synthesis by end of PP</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Constant communication with Perigean customer service and rapid reschedule.</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8/22/22</a:t>
                      </a: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dirty="0">
                          <a:solidFill>
                            <a:schemeClr val="dk2"/>
                          </a:solidFill>
                          <a:latin typeface="Source Sans Pro"/>
                          <a:ea typeface="Source Sans Pro"/>
                          <a:cs typeface="Source Sans Pro"/>
                          <a:sym typeface="Source Sans Pro"/>
                        </a:rPr>
                        <a:t>9/6/22</a:t>
                      </a: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dirty="0">
                          <a:solidFill>
                            <a:schemeClr val="dk2"/>
                          </a:solidFill>
                          <a:latin typeface="Source Sans Pro"/>
                          <a:ea typeface="Source Sans Pro"/>
                          <a:cs typeface="Source Sans Pro"/>
                          <a:sym typeface="Source Sans Pro"/>
                        </a:rPr>
                        <a:t>Met the 5 participants per cohort goal but one participant technically didn’t meet the study requirements; study closed.</a:t>
                      </a:r>
                      <a:endParaRPr sz="10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Edge case discovery with newly accessed ES data could delay product readiness for staging </a:t>
                      </a:r>
                      <a:r>
                        <a:rPr lang="en-US" sz="1000" dirty="0">
                          <a:solidFill>
                            <a:schemeClr val="dk2"/>
                          </a:solidFill>
                          <a:latin typeface="Source Sans Pro"/>
                          <a:ea typeface="Source Sans Pro"/>
                          <a:cs typeface="Source Sans Pro"/>
                          <a:sym typeface="Source Sans Pro"/>
                        </a:rPr>
                        <a:t>review</a:t>
                      </a:r>
                      <a:r>
                        <a:rPr lang="en-US" sz="1000" u="none" strike="noStrike" cap="none" dirty="0">
                          <a:solidFill>
                            <a:schemeClr val="dk2"/>
                          </a:solidFill>
                          <a:latin typeface="Source Sans Pro"/>
                          <a:ea typeface="Source Sans Pro"/>
                          <a:cs typeface="Source Sans Pro"/>
                          <a:sym typeface="Source Sans Pro"/>
                        </a:rPr>
                        <a:t> </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Ongoing debugging of file upload failures</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8/22/22</a:t>
                      </a: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dirty="0">
                          <a:solidFill>
                            <a:schemeClr val="dk2"/>
                          </a:solidFill>
                          <a:latin typeface="Source Sans Pro"/>
                          <a:ea typeface="Source Sans Pro"/>
                          <a:cs typeface="Source Sans Pro"/>
                          <a:sym typeface="Source Sans Pro"/>
                        </a:rPr>
                        <a:t>9/6/22</a:t>
                      </a: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dirty="0">
                          <a:solidFill>
                            <a:schemeClr val="dk2"/>
                          </a:solidFill>
                          <a:latin typeface="Source Sans Pro"/>
                          <a:ea typeface="Source Sans Pro"/>
                          <a:cs typeface="Source Sans Pro"/>
                          <a:sym typeface="Source Sans Pro"/>
                        </a:rPr>
                        <a:t>Staging Review successfully conducted on 9/6/22; all edge cases have been addressed based on processed data.</a:t>
                      </a:r>
                      <a:endParaRPr sz="10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New process being developed for in staging testing of Drupal page with widget by public websites, will delay staging review</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Ongoing monitor of public-websites fix while conducting maximum product testing outside of staging to prevent delays once in staging</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8/23/22</a:t>
                      </a: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dirty="0">
                          <a:solidFill>
                            <a:schemeClr val="dk2"/>
                          </a:solidFill>
                          <a:latin typeface="Source Sans Pro"/>
                          <a:ea typeface="Source Sans Pro"/>
                          <a:cs typeface="Source Sans Pro"/>
                          <a:sym typeface="Source Sans Pro"/>
                        </a:rPr>
                        <a:t>To be tested on 9/7.</a:t>
                      </a:r>
                      <a:endParaRPr sz="10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Product turnover risk mid-staging review which could result in poor transference of backend information due to inability to query documents, code, research</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solidFill>
                            <a:schemeClr val="dk2"/>
                          </a:solidFill>
                          <a:latin typeface="Source Sans Pro"/>
                          <a:ea typeface="Source Sans Pro"/>
                          <a:cs typeface="Source Sans Pro"/>
                          <a:sym typeface="Source Sans Pro"/>
                        </a:rPr>
                        <a:t>Reached out to VA-PO to request right-left seat of engineer team.  Platform team notified of transfer of ownership.</a:t>
                      </a:r>
                      <a:endParaRPr sz="10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000" u="none" strike="noStrike" cap="none" dirty="0">
                          <a:solidFill>
                            <a:schemeClr val="dk2"/>
                          </a:solidFill>
                          <a:latin typeface="Source Sans Pro"/>
                          <a:ea typeface="Source Sans Pro"/>
                          <a:cs typeface="Source Sans Pro"/>
                          <a:sym typeface="Source Sans Pro"/>
                        </a:rPr>
                        <a:t>8/23/22</a:t>
                      </a: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0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dirty="0">
                          <a:solidFill>
                            <a:schemeClr val="dk2"/>
                          </a:solidFill>
                          <a:latin typeface="Source Sans Pro"/>
                          <a:ea typeface="Source Sans Pro"/>
                          <a:cs typeface="Source Sans Pro"/>
                          <a:sym typeface="Source Sans Pro"/>
                        </a:rPr>
                        <a:t>Conducted multiple sessions with Health Apps team; Readme documentation is thorough. </a:t>
                      </a:r>
                      <a:endParaRPr sz="10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839" name="Google Shape;839;g12f1c5688cb_3_0"/>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840" name="Google Shape;840;g12f1c5688cb_3_0"/>
          <p:cNvSpPr/>
          <p:nvPr/>
        </p:nvSpPr>
        <p:spPr>
          <a:xfrm>
            <a:off x="9082872" y="270948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41" name="Google Shape;841;g12f1c5688cb_3_0"/>
          <p:cNvCxnSpPr/>
          <p:nvPr/>
        </p:nvCxnSpPr>
        <p:spPr>
          <a:xfrm>
            <a:off x="7679179" y="1591842"/>
            <a:ext cx="1147200" cy="0"/>
          </a:xfrm>
          <a:prstGeom prst="straightConnector1">
            <a:avLst/>
          </a:prstGeom>
          <a:noFill/>
          <a:ln w="9525" cap="flat" cmpd="sng">
            <a:solidFill>
              <a:schemeClr val="dk1"/>
            </a:solidFill>
            <a:prstDash val="solid"/>
            <a:round/>
            <a:headEnd type="none" w="sm" len="sm"/>
            <a:tailEnd type="none" w="sm" len="sm"/>
          </a:ln>
        </p:spPr>
      </p:cxnSp>
      <p:sp>
        <p:nvSpPr>
          <p:cNvPr id="842" name="Google Shape;842;g12f1c5688cb_3_0"/>
          <p:cNvSpPr/>
          <p:nvPr/>
        </p:nvSpPr>
        <p:spPr>
          <a:xfrm>
            <a:off x="9083549" y="202695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3" name="Google Shape;843;g12f1c5688cb_3_0"/>
          <p:cNvSpPr/>
          <p:nvPr/>
        </p:nvSpPr>
        <p:spPr>
          <a:xfrm>
            <a:off x="9082872" y="332024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4" name="Google Shape;844;g12f1c5688cb_3_0"/>
          <p:cNvSpPr/>
          <p:nvPr/>
        </p:nvSpPr>
        <p:spPr>
          <a:xfrm>
            <a:off x="9082872" y="3803569"/>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g12f1c5688cb_3_0"/>
          <p:cNvSpPr/>
          <p:nvPr/>
        </p:nvSpPr>
        <p:spPr>
          <a:xfrm>
            <a:off x="9082872" y="5067425"/>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6" name="Google Shape;846;g12f1c5688cb_3_0"/>
          <p:cNvSpPr/>
          <p:nvPr/>
        </p:nvSpPr>
        <p:spPr>
          <a:xfrm>
            <a:off x="9082872" y="5724772"/>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7" name="Google Shape;847;g12f1c5688cb_3_0"/>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
        <p:nvSpPr>
          <p:cNvPr id="848" name="Google Shape;848;g12f1c5688cb_3_0"/>
          <p:cNvSpPr/>
          <p:nvPr/>
        </p:nvSpPr>
        <p:spPr>
          <a:xfrm>
            <a:off x="9082872" y="440905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
        <p:cNvGrpSpPr/>
        <p:nvPr/>
      </p:nvGrpSpPr>
      <p:grpSpPr>
        <a:xfrm>
          <a:off x="0" y="0"/>
          <a:ext cx="0" cy="0"/>
          <a:chOff x="0" y="0"/>
          <a:chExt cx="0" cy="0"/>
        </a:xfrm>
      </p:grpSpPr>
      <p:sp>
        <p:nvSpPr>
          <p:cNvPr id="260" name="Google Shape;260;p4"/>
          <p:cNvSpPr txBox="1"/>
          <p:nvPr/>
        </p:nvSpPr>
        <p:spPr>
          <a:xfrm>
            <a:off x="7256201" y="5211975"/>
            <a:ext cx="4686300" cy="430800"/>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Health Hub</a:t>
            </a:r>
            <a:endParaRPr sz="1200" b="0" i="0" u="none" strike="noStrike" cap="none">
              <a:solidFill>
                <a:srgbClr val="000000"/>
              </a:solidFill>
              <a:latin typeface="Arial"/>
              <a:ea typeface="Arial"/>
              <a:cs typeface="Arial"/>
              <a:sym typeface="Arial"/>
            </a:endParaRPr>
          </a:p>
        </p:txBody>
      </p:sp>
      <p:sp>
        <p:nvSpPr>
          <p:cNvPr id="261" name="Google Shape;261;p4"/>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CEDAR TO1 Overview</a:t>
            </a:r>
            <a:endParaRPr/>
          </a:p>
        </p:txBody>
      </p:sp>
      <p:sp>
        <p:nvSpPr>
          <p:cNvPr id="262" name="Google Shape;262;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63" name="Google Shape;263;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cxnSp>
        <p:nvCxnSpPr>
          <p:cNvPr id="264" name="Google Shape;264;p4"/>
          <p:cNvCxnSpPr/>
          <p:nvPr/>
        </p:nvCxnSpPr>
        <p:spPr>
          <a:xfrm>
            <a:off x="4128105" y="1920240"/>
            <a:ext cx="7087200" cy="0"/>
          </a:xfrm>
          <a:prstGeom prst="straightConnector1">
            <a:avLst/>
          </a:prstGeom>
          <a:noFill/>
          <a:ln w="9525" cap="flat" cmpd="sng">
            <a:solidFill>
              <a:srgbClr val="232B34"/>
            </a:solidFill>
            <a:prstDash val="solid"/>
            <a:round/>
            <a:headEnd type="none" w="sm" len="sm"/>
            <a:tailEnd type="none" w="sm" len="sm"/>
          </a:ln>
        </p:spPr>
      </p:cxnSp>
      <p:sp>
        <p:nvSpPr>
          <p:cNvPr id="265" name="Google Shape;265;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6" name="Google Shape;266;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67" name="Google Shape;267;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68" name="Google Shape;268;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69" name="Google Shape;269;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70" name="Google Shape;270;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71" name="Google Shape;271;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72" name="Google Shape;272;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74" name="Google Shape;274;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5" name="Google Shape;275;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6" name="Google Shape;276;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78" name="Google Shape;278;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79" name="Google Shape;279;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80" name="Google Shape;280;p4"/>
          <p:cNvSpPr txBox="1"/>
          <p:nvPr/>
        </p:nvSpPr>
        <p:spPr>
          <a:xfrm>
            <a:off x="5239947"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81" name="Google Shape;281;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82" name="Google Shape;282;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83" name="Google Shape;283;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84" name="Google Shape;284;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5" name="Google Shape;285;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6" name="Google Shape;286;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87" name="Google Shape;287;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88" name="Google Shape;288;p4"/>
          <p:cNvSpPr txBox="1"/>
          <p:nvPr/>
        </p:nvSpPr>
        <p:spPr>
          <a:xfrm>
            <a:off x="5642364"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89" name="Google Shape;289;p4"/>
          <p:cNvSpPr txBox="1"/>
          <p:nvPr/>
        </p:nvSpPr>
        <p:spPr>
          <a:xfrm>
            <a:off x="6044781"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90" name="Google Shape;290;p4"/>
          <p:cNvSpPr txBox="1"/>
          <p:nvPr/>
        </p:nvSpPr>
        <p:spPr>
          <a:xfrm>
            <a:off x="6447198"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91" name="Google Shape;291;p4"/>
          <p:cNvSpPr txBox="1"/>
          <p:nvPr/>
        </p:nvSpPr>
        <p:spPr>
          <a:xfrm>
            <a:off x="6849615"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93" name="Google Shape;293;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294" name="Google Shape;294;p4"/>
          <p:cNvSpPr txBox="1"/>
          <p:nvPr/>
        </p:nvSpPr>
        <p:spPr>
          <a:xfrm>
            <a:off x="7252032"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7654449"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8056866"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8459283"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8861700"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9264117"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9666534"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10068951"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304" name="Google Shape;304;p4"/>
          <p:cNvSpPr txBox="1"/>
          <p:nvPr/>
        </p:nvSpPr>
        <p:spPr>
          <a:xfrm>
            <a:off x="7529025" y="2735171"/>
            <a:ext cx="885433"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2"/>
                </a:solidFill>
                <a:latin typeface="Source Sans Pro"/>
                <a:ea typeface="Source Sans Pro"/>
                <a:cs typeface="Source Sans Pro"/>
                <a:sym typeface="Source Sans Pro"/>
              </a:rPr>
              <a:t>May</a:t>
            </a:r>
            <a:endParaRPr sz="1200" b="0" i="0" u="none" strike="noStrike" cap="none">
              <a:solidFill>
                <a:schemeClr val="lt2"/>
              </a:solidFill>
              <a:latin typeface="Source Sans Pro"/>
              <a:ea typeface="Source Sans Pro"/>
              <a:cs typeface="Source Sans Pro"/>
              <a:sym typeface="Source Sans Pro"/>
            </a:endParaRPr>
          </a:p>
        </p:txBody>
      </p:sp>
      <p:sp>
        <p:nvSpPr>
          <p:cNvPr id="305" name="Google Shape;305;p4"/>
          <p:cNvSpPr txBox="1"/>
          <p:nvPr/>
        </p:nvSpPr>
        <p:spPr>
          <a:xfrm>
            <a:off x="8467130" y="2735171"/>
            <a:ext cx="774989" cy="23384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Jun</a:t>
            </a:r>
            <a:endParaRPr sz="1200" b="0" i="0" u="none" strike="noStrike" cap="none">
              <a:solidFill>
                <a:schemeClr val="lt1"/>
              </a:solidFill>
              <a:latin typeface="Source Sans Pro"/>
              <a:ea typeface="Source Sans Pro"/>
              <a:cs typeface="Source Sans Pro"/>
              <a:sym typeface="Source Sans Pro"/>
            </a:endParaRPr>
          </a:p>
        </p:txBody>
      </p:sp>
      <p:sp>
        <p:nvSpPr>
          <p:cNvPr id="306" name="Google Shape;306;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07" name="Google Shape;307;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08" name="Google Shape;308;p4"/>
          <p:cNvSpPr txBox="1"/>
          <p:nvPr/>
        </p:nvSpPr>
        <p:spPr>
          <a:xfrm>
            <a:off x="4653800" y="3898925"/>
            <a:ext cx="7303500" cy="457200"/>
          </a:xfrm>
          <a:prstGeom prst="rect">
            <a:avLst/>
          </a:prstGeom>
          <a:solidFill>
            <a:srgbClr val="B9CCE2"/>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dk1"/>
                </a:solidFill>
                <a:latin typeface="Source Sans Pro"/>
                <a:ea typeface="Source Sans Pro"/>
                <a:cs typeface="Source Sans Pro"/>
                <a:sym typeface="Source Sans Pro"/>
              </a:rPr>
              <a:t>1095-B Form</a:t>
            </a:r>
            <a:endParaRPr sz="1200" b="1" i="0" u="none" strike="noStrike" cap="none">
              <a:solidFill>
                <a:schemeClr val="dk1"/>
              </a:solidFill>
              <a:latin typeface="Source Sans Pro"/>
              <a:ea typeface="Source Sans Pro"/>
              <a:cs typeface="Source Sans Pro"/>
              <a:sym typeface="Source Sans Pro"/>
            </a:endParaRPr>
          </a:p>
        </p:txBody>
      </p:sp>
      <p:sp>
        <p:nvSpPr>
          <p:cNvPr id="309" name="Google Shape;309;p4"/>
          <p:cNvSpPr txBox="1"/>
          <p:nvPr/>
        </p:nvSpPr>
        <p:spPr>
          <a:xfrm>
            <a:off x="6164607" y="4476968"/>
            <a:ext cx="1054581" cy="615513"/>
          </a:xfrm>
          <a:prstGeom prst="rect">
            <a:avLst/>
          </a:prstGeom>
          <a:solidFill>
            <a:srgbClr val="A1AEBF"/>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ource Sans Pro"/>
                <a:ea typeface="Source Sans Pro"/>
                <a:cs typeface="Source Sans Pro"/>
                <a:sym typeface="Source Sans Pro"/>
              </a:rPr>
              <a:t>Community Care</a:t>
            </a:r>
            <a:endParaRPr sz="1200" b="1" i="0" u="none" strike="noStrike" cap="none">
              <a:solidFill>
                <a:schemeClr val="lt1"/>
              </a:solidFill>
              <a:latin typeface="Source Sans Pro"/>
              <a:ea typeface="Source Sans Pro"/>
              <a:cs typeface="Source Sans Pro"/>
              <a:sym typeface="Source Sans Pro"/>
            </a:endParaRPr>
          </a:p>
        </p:txBody>
      </p:sp>
      <p:sp>
        <p:nvSpPr>
          <p:cNvPr id="310" name="Google Shape;310;p4"/>
          <p:cNvSpPr txBox="1"/>
          <p:nvPr/>
        </p:nvSpPr>
        <p:spPr>
          <a:xfrm>
            <a:off x="4047146" y="1537014"/>
            <a:ext cx="2743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11" name="Google Shape;311;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12" name="Google Shape;312;p4"/>
          <p:cNvGrpSpPr/>
          <p:nvPr/>
        </p:nvGrpSpPr>
        <p:grpSpPr>
          <a:xfrm>
            <a:off x="10606213" y="1221542"/>
            <a:ext cx="1351008" cy="4414916"/>
            <a:chOff x="5410455" y="1306001"/>
            <a:chExt cx="1351008" cy="4462215"/>
          </a:xfrm>
        </p:grpSpPr>
        <p:cxnSp>
          <p:nvCxnSpPr>
            <p:cNvPr id="313" name="Google Shape;313;p4"/>
            <p:cNvCxnSpPr/>
            <p:nvPr/>
          </p:nvCxnSpPr>
          <p:spPr>
            <a:xfrm>
              <a:off x="6077126" y="1493866"/>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14" name="Google Shape;314;p4"/>
            <p:cNvGrpSpPr/>
            <p:nvPr/>
          </p:nvGrpSpPr>
          <p:grpSpPr>
            <a:xfrm>
              <a:off x="5410455" y="1306001"/>
              <a:ext cx="1351008" cy="466068"/>
              <a:chOff x="5531105" y="1337751"/>
              <a:chExt cx="1351008" cy="466068"/>
            </a:xfrm>
          </p:grpSpPr>
          <p:sp>
            <p:nvSpPr>
              <p:cNvPr id="315" name="Google Shape;315;p4"/>
              <p:cNvSpPr/>
              <p:nvPr/>
            </p:nvSpPr>
            <p:spPr>
              <a:xfrm>
                <a:off x="5531105" y="1337751"/>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16" name="Google Shape;316;p4"/>
              <p:cNvSpPr/>
              <p:nvPr/>
            </p:nvSpPr>
            <p:spPr>
              <a:xfrm rot="10800000">
                <a:off x="6139778" y="1679858"/>
                <a:ext cx="134769" cy="123961"/>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17" name="Google Shape;317;p4"/>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cxnSp>
        <p:nvCxnSpPr>
          <p:cNvPr id="318" name="Google Shape;318;p4"/>
          <p:cNvCxnSpPr/>
          <p:nvPr/>
        </p:nvCxnSpPr>
        <p:spPr>
          <a:xfrm rot="10800000" flipH="1">
            <a:off x="811007" y="1920240"/>
            <a:ext cx="3176864" cy="1"/>
          </a:xfrm>
          <a:prstGeom prst="straightConnector1">
            <a:avLst/>
          </a:prstGeom>
          <a:noFill/>
          <a:ln w="9525" cap="flat" cmpd="sng">
            <a:solidFill>
              <a:srgbClr val="232B34"/>
            </a:solidFill>
            <a:prstDash val="solid"/>
            <a:round/>
            <a:headEnd type="none" w="sm" len="sm"/>
            <a:tailEnd type="none" w="sm" len="sm"/>
          </a:ln>
        </p:spPr>
      </p:cxnSp>
      <p:sp>
        <p:nvSpPr>
          <p:cNvPr id="319" name="Google Shape;319;p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3"/>
        <p:cNvGrpSpPr/>
        <p:nvPr/>
      </p:nvGrpSpPr>
      <p:grpSpPr>
        <a:xfrm>
          <a:off x="0" y="0"/>
          <a:ext cx="0" cy="0"/>
          <a:chOff x="0" y="0"/>
          <a:chExt cx="0" cy="0"/>
        </a:xfrm>
      </p:grpSpPr>
      <p:sp>
        <p:nvSpPr>
          <p:cNvPr id="324" name="Google Shape;324;p9"/>
          <p:cNvSpPr txBox="1">
            <a:spLocks noGrp="1"/>
          </p:cNvSpPr>
          <p:nvPr>
            <p:ph type="title"/>
          </p:nvPr>
        </p:nvSpPr>
        <p:spPr>
          <a:xfrm>
            <a:off x="312812" y="373491"/>
            <a:ext cx="65193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325" name="Google Shape;325;p9"/>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26" name="Google Shape;326;p9"/>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327" name="Google Shape;327;p9"/>
          <p:cNvSpPr txBox="1"/>
          <p:nvPr/>
        </p:nvSpPr>
        <p:spPr>
          <a:xfrm>
            <a:off x="312862" y="1599897"/>
            <a:ext cx="2296988" cy="3574500"/>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0"/>
              </a:spcBef>
              <a:spcAft>
                <a:spcPts val="0"/>
              </a:spcAft>
              <a:buClr>
                <a:srgbClr val="000000"/>
              </a:buClr>
              <a:buSzPts val="2095"/>
              <a:buFont typeface="Arial"/>
              <a:buNone/>
            </a:pPr>
            <a:r>
              <a:rPr lang="en-US" sz="1400" b="0" i="0" u="none" strike="noStrike" cap="none" dirty="0">
                <a:solidFill>
                  <a:schemeClr val="accent2"/>
                </a:solidFill>
                <a:latin typeface="PT Serif"/>
                <a:ea typeface="PT Serif"/>
                <a:cs typeface="PT Serif"/>
                <a:sym typeface="PT Serif"/>
              </a:rPr>
              <a:t>Sprint Goal:</a:t>
            </a:r>
            <a:r>
              <a:rPr lang="en-US" sz="1400" b="0" i="0" u="none" strike="noStrike" cap="none" dirty="0">
                <a:solidFill>
                  <a:schemeClr val="dk2"/>
                </a:solidFill>
                <a:latin typeface="PT Serif"/>
                <a:ea typeface="PT Serif"/>
                <a:cs typeface="PT Serif"/>
                <a:sym typeface="PT Serif"/>
              </a:rPr>
              <a:t> </a:t>
            </a:r>
            <a:endParaRPr sz="1400" b="0" i="0" u="none" strike="noStrike" cap="none" dirty="0">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2095"/>
              <a:buFont typeface="Arial"/>
              <a:buNone/>
            </a:pPr>
            <a:endParaRPr sz="1400" b="0" i="0" u="none" strike="noStrike" cap="none" dirty="0">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2095"/>
              <a:buFont typeface="Arial"/>
              <a:buNone/>
            </a:pPr>
            <a:r>
              <a:rPr lang="en-US" sz="1200" b="0" i="0" u="none" strike="noStrike" cap="none" dirty="0">
                <a:solidFill>
                  <a:schemeClr val="dk2"/>
                </a:solidFill>
                <a:latin typeface="PT Serif"/>
                <a:ea typeface="PT Serif"/>
                <a:cs typeface="PT Serif"/>
                <a:sym typeface="PT Serif"/>
              </a:rPr>
              <a:t>For sprint 10 we focused on </a:t>
            </a:r>
            <a:r>
              <a:rPr lang="en-US" sz="1200" dirty="0">
                <a:solidFill>
                  <a:schemeClr val="dk2"/>
                </a:solidFill>
                <a:latin typeface="PT Serif"/>
                <a:ea typeface="PT Serif"/>
                <a:cs typeface="PT Serif"/>
                <a:sym typeface="PT Serif"/>
              </a:rPr>
              <a:t>preparing for transfer of 1095-B work to the new team via staging review, testing / updates, documentation and discussions; and conducting Health Hub moderated studies and performing synthesis of findings.  </a:t>
            </a:r>
            <a:endParaRPr sz="1200" b="0" i="0" u="none" strike="noStrike" cap="none" dirty="0">
              <a:solidFill>
                <a:srgbClr val="000000"/>
              </a:solidFill>
              <a:latin typeface="PT Serif"/>
              <a:ea typeface="PT Serif"/>
              <a:cs typeface="PT Serif"/>
              <a:sym typeface="PT Serif"/>
            </a:endParaRPr>
          </a:p>
        </p:txBody>
      </p:sp>
      <p:graphicFrame>
        <p:nvGraphicFramePr>
          <p:cNvPr id="328" name="Google Shape;328;p9"/>
          <p:cNvGraphicFramePr/>
          <p:nvPr/>
        </p:nvGraphicFramePr>
        <p:xfrm>
          <a:off x="3032371" y="5565328"/>
          <a:ext cx="8722775" cy="755200"/>
        </p:xfrm>
        <a:graphic>
          <a:graphicData uri="http://schemas.openxmlformats.org/drawingml/2006/table">
            <a:tbl>
              <a:tblPr firstRow="1" bandRow="1">
                <a:noFill/>
                <a:tableStyleId>{76CE896A-7C2A-4066-8659-6F8EA4B33841}</a:tableStyleId>
              </a:tblPr>
              <a:tblGrid>
                <a:gridCol w="121075">
                  <a:extLst>
                    <a:ext uri="{9D8B030D-6E8A-4147-A177-3AD203B41FA5}">
                      <a16:colId xmlns:a16="http://schemas.microsoft.com/office/drawing/2014/main" val="20000"/>
                    </a:ext>
                  </a:extLst>
                </a:gridCol>
                <a:gridCol w="8601700">
                  <a:extLst>
                    <a:ext uri="{9D8B030D-6E8A-4147-A177-3AD203B41FA5}">
                      <a16:colId xmlns:a16="http://schemas.microsoft.com/office/drawing/2014/main" val="20001"/>
                    </a:ext>
                  </a:extLst>
                </a:gridCol>
              </a:tblGrid>
              <a:tr h="755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329" name="Google Shape;329;p9"/>
          <p:cNvCxnSpPr/>
          <p:nvPr/>
        </p:nvCxnSpPr>
        <p:spPr>
          <a:xfrm>
            <a:off x="3057546" y="936703"/>
            <a:ext cx="8697600" cy="13500"/>
          </a:xfrm>
          <a:prstGeom prst="straightConnector1">
            <a:avLst/>
          </a:prstGeom>
          <a:noFill/>
          <a:ln w="9525" cap="flat" cmpd="sng">
            <a:solidFill>
              <a:srgbClr val="747C74"/>
            </a:solidFill>
            <a:prstDash val="dot"/>
            <a:round/>
            <a:headEnd type="none" w="sm" len="sm"/>
            <a:tailEnd type="none" w="sm" len="sm"/>
          </a:ln>
        </p:spPr>
      </p:cxnSp>
      <p:cxnSp>
        <p:nvCxnSpPr>
          <p:cNvPr id="330" name="Google Shape;330;p9"/>
          <p:cNvCxnSpPr/>
          <p:nvPr/>
        </p:nvCxnSpPr>
        <p:spPr>
          <a:xfrm>
            <a:off x="3057546" y="4808635"/>
            <a:ext cx="8697600" cy="0"/>
          </a:xfrm>
          <a:prstGeom prst="straightConnector1">
            <a:avLst/>
          </a:prstGeom>
          <a:noFill/>
          <a:ln w="9525" cap="flat" cmpd="sng">
            <a:solidFill>
              <a:srgbClr val="747C74"/>
            </a:solidFill>
            <a:prstDash val="dot"/>
            <a:round/>
            <a:headEnd type="none" w="sm" len="sm"/>
            <a:tailEnd type="none" w="sm" len="sm"/>
          </a:ln>
        </p:spPr>
      </p:cxnSp>
      <p:sp>
        <p:nvSpPr>
          <p:cNvPr id="331" name="Google Shape;331;p9"/>
          <p:cNvSpPr txBox="1"/>
          <p:nvPr/>
        </p:nvSpPr>
        <p:spPr>
          <a:xfrm>
            <a:off x="3576312" y="1355111"/>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332" name="Google Shape;332;p9"/>
          <p:cNvSpPr txBox="1"/>
          <p:nvPr/>
        </p:nvSpPr>
        <p:spPr>
          <a:xfrm>
            <a:off x="3576312" y="2452275"/>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333" name="Google Shape;333;p9"/>
          <p:cNvSpPr txBox="1"/>
          <p:nvPr/>
        </p:nvSpPr>
        <p:spPr>
          <a:xfrm>
            <a:off x="4105092" y="1662033"/>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latin typeface="PT Serif"/>
                <a:ea typeface="PT Serif"/>
                <a:cs typeface="PT Serif"/>
                <a:sym typeface="PT Serif"/>
              </a:rPr>
              <a:t>Data gathering</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latin typeface="PT Serif"/>
                <a:ea typeface="PT Serif"/>
                <a:cs typeface="PT Serif"/>
                <a:sym typeface="PT Serif"/>
              </a:rPr>
              <a:t>R</a:t>
            </a:r>
            <a:r>
              <a:rPr lang="en-US" sz="1600" b="0" i="0" u="none" strike="noStrike" cap="none">
                <a:solidFill>
                  <a:srgbClr val="000000"/>
                </a:solidFill>
                <a:latin typeface="PT Serif"/>
                <a:ea typeface="PT Serif"/>
                <a:cs typeface="PT Serif"/>
                <a:sym typeface="PT Serif"/>
              </a:rPr>
              <a:t>esearch synthesis</a:t>
            </a:r>
            <a:endParaRPr sz="1400" b="0" i="0" u="none" strike="noStrike" cap="none">
              <a:solidFill>
                <a:srgbClr val="000000"/>
              </a:solidFill>
              <a:latin typeface="Arial"/>
              <a:ea typeface="Arial"/>
              <a:cs typeface="Arial"/>
              <a:sym typeface="Arial"/>
            </a:endParaRPr>
          </a:p>
        </p:txBody>
      </p:sp>
      <p:sp>
        <p:nvSpPr>
          <p:cNvPr id="334" name="Google Shape;334;p9"/>
          <p:cNvSpPr txBox="1"/>
          <p:nvPr/>
        </p:nvSpPr>
        <p:spPr>
          <a:xfrm>
            <a:off x="4105092" y="2710040"/>
            <a:ext cx="6213900" cy="8928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latin typeface="PT Serif"/>
                <a:ea typeface="PT Serif"/>
                <a:cs typeface="PT Serif"/>
                <a:sym typeface="PT Serif"/>
              </a:rPr>
              <a:t>Staging review</a:t>
            </a:r>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solidFill>
                  <a:schemeClr val="dk1"/>
                </a:solidFill>
                <a:latin typeface="PT Serif"/>
                <a:ea typeface="PT Serif"/>
                <a:cs typeface="PT Serif"/>
                <a:sym typeface="PT Serif"/>
              </a:rPr>
              <a:t>Testing approach and progress for 1095-B</a:t>
            </a:r>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solidFill>
                  <a:schemeClr val="dk1"/>
                </a:solidFill>
                <a:latin typeface="PT Serif"/>
                <a:ea typeface="PT Serif"/>
                <a:cs typeface="PT Serif"/>
                <a:sym typeface="PT Serif"/>
              </a:rPr>
              <a:t>Other updates</a:t>
            </a:r>
            <a:endParaRPr sz="1400" b="0" i="0" u="none" strike="noStrike" cap="none">
              <a:solidFill>
                <a:srgbClr val="000000"/>
              </a:solidFill>
              <a:latin typeface="Arial"/>
              <a:ea typeface="Arial"/>
              <a:cs typeface="Arial"/>
              <a:sym typeface="Arial"/>
            </a:endParaRPr>
          </a:p>
        </p:txBody>
      </p:sp>
      <p:sp>
        <p:nvSpPr>
          <p:cNvPr id="335" name="Google Shape;335;p9"/>
          <p:cNvSpPr txBox="1"/>
          <p:nvPr/>
        </p:nvSpPr>
        <p:spPr>
          <a:xfrm>
            <a:off x="3601487" y="3822080"/>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POST-MVP OPT-IN AND TURNOVER PLAN</a:t>
            </a:r>
            <a:endParaRPr sz="1400" b="0" i="0" u="none" strike="noStrike" cap="none">
              <a:solidFill>
                <a:srgbClr val="000000"/>
              </a:solidFill>
              <a:latin typeface="Arial"/>
              <a:ea typeface="Arial"/>
              <a:cs typeface="Arial"/>
              <a:sym typeface="Arial"/>
            </a:endParaRPr>
          </a:p>
        </p:txBody>
      </p:sp>
      <p:sp>
        <p:nvSpPr>
          <p:cNvPr id="336" name="Google Shape;336;p9"/>
          <p:cNvSpPr txBox="1"/>
          <p:nvPr/>
        </p:nvSpPr>
        <p:spPr>
          <a:xfrm>
            <a:off x="4130267" y="4129003"/>
            <a:ext cx="6213900" cy="2463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dirty="0">
                <a:solidFill>
                  <a:srgbClr val="000000"/>
                </a:solidFill>
                <a:latin typeface="PT Serif"/>
                <a:ea typeface="PT Serif"/>
                <a:cs typeface="PT Serif"/>
                <a:sym typeface="PT Serif"/>
              </a:rPr>
              <a:t>Transition of ownership </a:t>
            </a:r>
            <a:endParaRPr sz="1400" b="0" i="0" u="none" strike="noStrike" cap="none" dirty="0">
              <a:solidFill>
                <a:srgbClr val="000000"/>
              </a:solidFill>
              <a:latin typeface="Arial"/>
              <a:ea typeface="Arial"/>
              <a:cs typeface="Arial"/>
              <a:sym typeface="Arial"/>
            </a:endParaRPr>
          </a:p>
        </p:txBody>
      </p:sp>
      <p:sp>
        <p:nvSpPr>
          <p:cNvPr id="337" name="Google Shape;337;p9"/>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
          <p:cNvSpPr txBox="1">
            <a:spLocks noGrp="1"/>
          </p:cNvSpPr>
          <p:nvPr>
            <p:ph type="ctrTitle"/>
          </p:nvPr>
        </p:nvSpPr>
        <p:spPr>
          <a:xfrm>
            <a:off x="248880" y="2938176"/>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Health Hub</a:t>
            </a:r>
            <a:endParaRPr/>
          </a:p>
        </p:txBody>
      </p:sp>
      <p:sp>
        <p:nvSpPr>
          <p:cNvPr id="343" name="Google Shape;343;p5"/>
          <p:cNvSpPr txBox="1">
            <a:spLocks noGrp="1"/>
          </p:cNvSpPr>
          <p:nvPr>
            <p:ph type="body" idx="1"/>
          </p:nvPr>
        </p:nvSpPr>
        <p:spPr>
          <a:xfrm>
            <a:off x="341868" y="2523777"/>
            <a:ext cx="4246500" cy="366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10 DEMO</a:t>
            </a:r>
            <a:endParaRPr/>
          </a:p>
        </p:txBody>
      </p:sp>
      <p:sp>
        <p:nvSpPr>
          <p:cNvPr id="344" name="Google Shape;344;p5"/>
          <p:cNvSpPr txBox="1">
            <a:spLocks noGrp="1"/>
          </p:cNvSpPr>
          <p:nvPr>
            <p:ph type="sldNum" idx="12"/>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45" name="Google Shape;345;p5"/>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0"/>
          <p:cNvSpPr/>
          <p:nvPr/>
        </p:nvSpPr>
        <p:spPr>
          <a:xfrm>
            <a:off x="10717289" y="2025920"/>
            <a:ext cx="918459" cy="34767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51" name="Google Shape;351;p10"/>
          <p:cNvSpPr txBox="1">
            <a:spLocks noGrp="1"/>
          </p:cNvSpPr>
          <p:nvPr>
            <p:ph type="title"/>
          </p:nvPr>
        </p:nvSpPr>
        <p:spPr>
          <a:xfrm>
            <a:off x="411480" y="713232"/>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Health Hub Workplan v9</a:t>
            </a:r>
            <a:endParaRPr sz="2800">
              <a:highlight>
                <a:srgbClr val="FFFF00"/>
              </a:highlight>
            </a:endParaRPr>
          </a:p>
        </p:txBody>
      </p:sp>
      <p:sp>
        <p:nvSpPr>
          <p:cNvPr id="352" name="Google Shape;352;p10"/>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7</a:t>
            </a:fld>
            <a:endParaRPr sz="1200" b="0" i="0" u="none" strike="noStrike" cap="none">
              <a:solidFill>
                <a:srgbClr val="8A8A8A"/>
              </a:solidFill>
              <a:latin typeface="Source Sans Pro"/>
              <a:ea typeface="Source Sans Pro"/>
              <a:cs typeface="Source Sans Pro"/>
              <a:sym typeface="Source Sans Pro"/>
            </a:endParaRPr>
          </a:p>
        </p:txBody>
      </p:sp>
      <p:sp>
        <p:nvSpPr>
          <p:cNvPr id="353" name="Google Shape;353;p10"/>
          <p:cNvSpPr txBox="1"/>
          <p:nvPr/>
        </p:nvSpPr>
        <p:spPr>
          <a:xfrm>
            <a:off x="186050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4/20 – 5/03</a:t>
            </a:r>
            <a:endParaRPr sz="1400" b="0" i="0" u="none" strike="noStrike" cap="none">
              <a:solidFill>
                <a:srgbClr val="000000"/>
              </a:solidFill>
              <a:latin typeface="Arial"/>
              <a:ea typeface="Arial"/>
              <a:cs typeface="Arial"/>
              <a:sym typeface="Arial"/>
            </a:endParaRPr>
          </a:p>
        </p:txBody>
      </p:sp>
      <p:sp>
        <p:nvSpPr>
          <p:cNvPr id="354" name="Google Shape;354;p10"/>
          <p:cNvSpPr/>
          <p:nvPr/>
        </p:nvSpPr>
        <p:spPr>
          <a:xfrm>
            <a:off x="1648069" y="2062361"/>
            <a:ext cx="82200" cy="82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355" name="Google Shape;355;p10"/>
          <p:cNvCxnSpPr/>
          <p:nvPr/>
        </p:nvCxnSpPr>
        <p:spPr>
          <a:xfrm flipH="1">
            <a:off x="2624836" y="2020663"/>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56" name="Google Shape;356;p10"/>
          <p:cNvCxnSpPr/>
          <p:nvPr/>
        </p:nvCxnSpPr>
        <p:spPr>
          <a:xfrm>
            <a:off x="1611183" y="2018680"/>
            <a:ext cx="0" cy="3525600"/>
          </a:xfrm>
          <a:prstGeom prst="straightConnector1">
            <a:avLst/>
          </a:prstGeom>
          <a:noFill/>
          <a:ln w="9525" cap="flat" cmpd="sng">
            <a:solidFill>
              <a:srgbClr val="7F7F7F"/>
            </a:solidFill>
            <a:prstDash val="solid"/>
            <a:round/>
            <a:headEnd type="none" w="sm" len="sm"/>
            <a:tailEnd type="none" w="sm" len="sm"/>
          </a:ln>
        </p:spPr>
      </p:cxnSp>
      <p:cxnSp>
        <p:nvCxnSpPr>
          <p:cNvPr id="357" name="Google Shape;357;p10"/>
          <p:cNvCxnSpPr/>
          <p:nvPr/>
        </p:nvCxnSpPr>
        <p:spPr>
          <a:xfrm flipH="1">
            <a:off x="3104625" y="2030406"/>
            <a:ext cx="7500" cy="3525600"/>
          </a:xfrm>
          <a:prstGeom prst="straightConnector1">
            <a:avLst/>
          </a:prstGeom>
          <a:noFill/>
          <a:ln w="9525" cap="flat" cmpd="sng">
            <a:solidFill>
              <a:srgbClr val="C7C7C7"/>
            </a:solidFill>
            <a:prstDash val="dot"/>
            <a:round/>
            <a:headEnd type="none" w="sm" len="sm"/>
            <a:tailEnd type="none" w="sm" len="sm"/>
          </a:ln>
        </p:spPr>
      </p:cxnSp>
      <p:cxnSp>
        <p:nvCxnSpPr>
          <p:cNvPr id="358" name="Google Shape;358;p10"/>
          <p:cNvCxnSpPr/>
          <p:nvPr/>
        </p:nvCxnSpPr>
        <p:spPr>
          <a:xfrm>
            <a:off x="2103692" y="2023144"/>
            <a:ext cx="0" cy="3507600"/>
          </a:xfrm>
          <a:prstGeom prst="straightConnector1">
            <a:avLst/>
          </a:prstGeom>
          <a:noFill/>
          <a:ln w="9525" cap="flat" cmpd="sng">
            <a:solidFill>
              <a:srgbClr val="C7C7C7"/>
            </a:solidFill>
            <a:prstDash val="dot"/>
            <a:round/>
            <a:headEnd type="none" w="sm" len="sm"/>
            <a:tailEnd type="none" w="sm" len="sm"/>
          </a:ln>
        </p:spPr>
      </p:cxnSp>
      <p:cxnSp>
        <p:nvCxnSpPr>
          <p:cNvPr id="359" name="Google Shape;359;p10"/>
          <p:cNvCxnSpPr/>
          <p:nvPr/>
        </p:nvCxnSpPr>
        <p:spPr>
          <a:xfrm>
            <a:off x="6665953" y="2017414"/>
            <a:ext cx="21300" cy="3513600"/>
          </a:xfrm>
          <a:prstGeom prst="straightConnector1">
            <a:avLst/>
          </a:prstGeom>
          <a:noFill/>
          <a:ln w="9525" cap="flat" cmpd="sng">
            <a:solidFill>
              <a:srgbClr val="7F7F7F"/>
            </a:solidFill>
            <a:prstDash val="solid"/>
            <a:round/>
            <a:headEnd type="none" w="sm" len="sm"/>
            <a:tailEnd type="none" w="sm" len="sm"/>
          </a:ln>
        </p:spPr>
      </p:cxnSp>
      <p:cxnSp>
        <p:nvCxnSpPr>
          <p:cNvPr id="360" name="Google Shape;360;p10"/>
          <p:cNvCxnSpPr/>
          <p:nvPr/>
        </p:nvCxnSpPr>
        <p:spPr>
          <a:xfrm rot="10800000" flipH="1">
            <a:off x="417968" y="3259379"/>
            <a:ext cx="11130600" cy="24300"/>
          </a:xfrm>
          <a:prstGeom prst="straightConnector1">
            <a:avLst/>
          </a:prstGeom>
          <a:noFill/>
          <a:ln w="9525" cap="flat" cmpd="sng">
            <a:solidFill>
              <a:srgbClr val="747C74"/>
            </a:solidFill>
            <a:prstDash val="solid"/>
            <a:round/>
            <a:headEnd type="none" w="sm" len="sm"/>
            <a:tailEnd type="none" w="sm" len="sm"/>
          </a:ln>
        </p:spPr>
      </p:cxnSp>
      <p:cxnSp>
        <p:nvCxnSpPr>
          <p:cNvPr id="361" name="Google Shape;361;p10"/>
          <p:cNvCxnSpPr/>
          <p:nvPr/>
        </p:nvCxnSpPr>
        <p:spPr>
          <a:xfrm rot="10800000" flipH="1">
            <a:off x="523581" y="4726621"/>
            <a:ext cx="11127600" cy="12300"/>
          </a:xfrm>
          <a:prstGeom prst="straightConnector1">
            <a:avLst/>
          </a:prstGeom>
          <a:noFill/>
          <a:ln w="9525" cap="flat" cmpd="sng">
            <a:solidFill>
              <a:srgbClr val="747C74"/>
            </a:solidFill>
            <a:prstDash val="solid"/>
            <a:round/>
            <a:headEnd type="none" w="sm" len="sm"/>
            <a:tailEnd type="none" w="sm" len="sm"/>
          </a:ln>
        </p:spPr>
      </p:cxnSp>
      <p:cxnSp>
        <p:nvCxnSpPr>
          <p:cNvPr id="362" name="Google Shape;362;p10"/>
          <p:cNvCxnSpPr/>
          <p:nvPr/>
        </p:nvCxnSpPr>
        <p:spPr>
          <a:xfrm rot="10800000" flipH="1">
            <a:off x="1611183" y="2018195"/>
            <a:ext cx="10058400" cy="6300"/>
          </a:xfrm>
          <a:prstGeom prst="straightConnector1">
            <a:avLst/>
          </a:prstGeom>
          <a:noFill/>
          <a:ln w="12700" cap="flat" cmpd="sng">
            <a:solidFill>
              <a:schemeClr val="dk1"/>
            </a:solidFill>
            <a:prstDash val="solid"/>
            <a:round/>
            <a:headEnd type="none" w="sm" len="sm"/>
            <a:tailEnd type="none" w="sm" len="sm"/>
          </a:ln>
        </p:spPr>
      </p:cxnSp>
      <p:cxnSp>
        <p:nvCxnSpPr>
          <p:cNvPr id="363" name="Google Shape;363;p10"/>
          <p:cNvCxnSpPr/>
          <p:nvPr/>
        </p:nvCxnSpPr>
        <p:spPr>
          <a:xfrm>
            <a:off x="526863" y="5532630"/>
            <a:ext cx="11111100" cy="5700"/>
          </a:xfrm>
          <a:prstGeom prst="straightConnector1">
            <a:avLst/>
          </a:prstGeom>
          <a:noFill/>
          <a:ln w="9525" cap="flat" cmpd="sng">
            <a:solidFill>
              <a:srgbClr val="747C74"/>
            </a:solidFill>
            <a:prstDash val="solid"/>
            <a:round/>
            <a:headEnd type="none" w="sm" len="sm"/>
            <a:tailEnd type="none" w="sm" len="sm"/>
          </a:ln>
        </p:spPr>
      </p:cxnSp>
      <p:sp>
        <p:nvSpPr>
          <p:cNvPr id="364" name="Google Shape;364;p10"/>
          <p:cNvSpPr txBox="1"/>
          <p:nvPr/>
        </p:nvSpPr>
        <p:spPr>
          <a:xfrm>
            <a:off x="3142927" y="5210343"/>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365" name="Google Shape;365;p10"/>
          <p:cNvSpPr txBox="1"/>
          <p:nvPr/>
        </p:nvSpPr>
        <p:spPr>
          <a:xfrm>
            <a:off x="3142927" y="5210343"/>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cxnSp>
        <p:nvCxnSpPr>
          <p:cNvPr id="366" name="Google Shape;366;p10"/>
          <p:cNvCxnSpPr/>
          <p:nvPr/>
        </p:nvCxnSpPr>
        <p:spPr>
          <a:xfrm>
            <a:off x="6159426" y="2009672"/>
            <a:ext cx="0" cy="3528900"/>
          </a:xfrm>
          <a:prstGeom prst="straightConnector1">
            <a:avLst/>
          </a:prstGeom>
          <a:noFill/>
          <a:ln w="9525" cap="flat" cmpd="sng">
            <a:solidFill>
              <a:srgbClr val="C7C7C7"/>
            </a:solidFill>
            <a:prstDash val="dot"/>
            <a:round/>
            <a:headEnd type="none" w="sm" len="sm"/>
            <a:tailEnd type="none" w="sm" len="sm"/>
          </a:ln>
        </p:spPr>
      </p:cxnSp>
      <p:cxnSp>
        <p:nvCxnSpPr>
          <p:cNvPr id="367" name="Google Shape;367;p10"/>
          <p:cNvCxnSpPr/>
          <p:nvPr/>
        </p:nvCxnSpPr>
        <p:spPr>
          <a:xfrm>
            <a:off x="5132527" y="2040979"/>
            <a:ext cx="0" cy="3466200"/>
          </a:xfrm>
          <a:prstGeom prst="straightConnector1">
            <a:avLst/>
          </a:prstGeom>
          <a:noFill/>
          <a:ln w="9525" cap="flat" cmpd="sng">
            <a:solidFill>
              <a:srgbClr val="C7C7C7"/>
            </a:solidFill>
            <a:prstDash val="dot"/>
            <a:round/>
            <a:headEnd type="none" w="sm" len="sm"/>
            <a:tailEnd type="none" w="sm" len="sm"/>
          </a:ln>
        </p:spPr>
      </p:cxnSp>
      <p:grpSp>
        <p:nvGrpSpPr>
          <p:cNvPr id="368" name="Google Shape;368;p10"/>
          <p:cNvGrpSpPr/>
          <p:nvPr/>
        </p:nvGrpSpPr>
        <p:grpSpPr>
          <a:xfrm>
            <a:off x="10039754" y="670860"/>
            <a:ext cx="1100851" cy="308702"/>
            <a:chOff x="9441501" y="969519"/>
            <a:chExt cx="1100851" cy="308702"/>
          </a:xfrm>
        </p:grpSpPr>
        <p:sp>
          <p:nvSpPr>
            <p:cNvPr id="369" name="Google Shape;369;p10"/>
            <p:cNvSpPr/>
            <p:nvPr/>
          </p:nvSpPr>
          <p:spPr>
            <a:xfrm>
              <a:off x="9441501" y="969519"/>
              <a:ext cx="195600" cy="1941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370" name="Google Shape;370;p10"/>
            <p:cNvSpPr txBox="1"/>
            <p:nvPr/>
          </p:nvSpPr>
          <p:spPr>
            <a:xfrm>
              <a:off x="9730852" y="1031921"/>
              <a:ext cx="811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Owned by product  team</a:t>
              </a:r>
              <a:endParaRPr sz="800" b="0" i="0" u="none" strike="noStrike" cap="none">
                <a:solidFill>
                  <a:srgbClr val="303A46"/>
                </a:solidFill>
                <a:latin typeface="Source Sans Pro"/>
                <a:ea typeface="Source Sans Pro"/>
                <a:cs typeface="Source Sans Pro"/>
                <a:sym typeface="Source Sans Pro"/>
              </a:endParaRPr>
            </a:p>
          </p:txBody>
        </p:sp>
      </p:grpSp>
      <p:sp>
        <p:nvSpPr>
          <p:cNvPr id="371" name="Google Shape;371;p10"/>
          <p:cNvSpPr txBox="1"/>
          <p:nvPr/>
        </p:nvSpPr>
        <p:spPr>
          <a:xfrm>
            <a:off x="9835687" y="6408650"/>
            <a:ext cx="18051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Health Hub</a:t>
            </a:r>
            <a:endParaRPr sz="1800" b="0" i="0" u="none" strike="noStrike" cap="none" dirty="0">
              <a:solidFill>
                <a:srgbClr val="202120"/>
              </a:solidFill>
              <a:latin typeface="Calibri"/>
              <a:ea typeface="Calibri"/>
              <a:cs typeface="Calibri"/>
              <a:sym typeface="Calibri"/>
            </a:endParaRPr>
          </a:p>
        </p:txBody>
      </p:sp>
      <p:grpSp>
        <p:nvGrpSpPr>
          <p:cNvPr id="372" name="Google Shape;372;p10"/>
          <p:cNvGrpSpPr/>
          <p:nvPr/>
        </p:nvGrpSpPr>
        <p:grpSpPr>
          <a:xfrm>
            <a:off x="11018132" y="1155600"/>
            <a:ext cx="1295260" cy="4036100"/>
            <a:chOff x="7055525" y="1369336"/>
            <a:chExt cx="1365300" cy="5017529"/>
          </a:xfrm>
        </p:grpSpPr>
        <p:cxnSp>
          <p:nvCxnSpPr>
            <p:cNvPr id="373" name="Google Shape;373;p10"/>
            <p:cNvCxnSpPr/>
            <p:nvPr/>
          </p:nvCxnSpPr>
          <p:spPr>
            <a:xfrm flipH="1">
              <a:off x="7731422" y="1782465"/>
              <a:ext cx="4800" cy="4604400"/>
            </a:xfrm>
            <a:prstGeom prst="straightConnector1">
              <a:avLst/>
            </a:prstGeom>
            <a:noFill/>
            <a:ln w="12700" cap="flat" cmpd="sng">
              <a:solidFill>
                <a:srgbClr val="A1AEBF"/>
              </a:solidFill>
              <a:prstDash val="solid"/>
              <a:round/>
              <a:headEnd type="none" w="sm" len="sm"/>
              <a:tailEnd type="none" w="sm" len="sm"/>
            </a:ln>
          </p:spPr>
        </p:cxnSp>
        <p:grpSp>
          <p:nvGrpSpPr>
            <p:cNvPr id="374" name="Google Shape;374;p10"/>
            <p:cNvGrpSpPr/>
            <p:nvPr/>
          </p:nvGrpSpPr>
          <p:grpSpPr>
            <a:xfrm>
              <a:off x="7055525" y="1369336"/>
              <a:ext cx="1365300" cy="427248"/>
              <a:chOff x="7176175" y="1401086"/>
              <a:chExt cx="1365300" cy="427248"/>
            </a:xfrm>
          </p:grpSpPr>
          <p:sp>
            <p:nvSpPr>
              <p:cNvPr id="375" name="Google Shape;375;p10"/>
              <p:cNvSpPr/>
              <p:nvPr/>
            </p:nvSpPr>
            <p:spPr>
              <a:xfrm>
                <a:off x="7176175" y="1401086"/>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200" b="1" i="0" u="none" strike="noStrike" cap="none">
                    <a:solidFill>
                      <a:srgbClr val="022D50"/>
                    </a:solidFill>
                    <a:latin typeface="Source Sans Pro SemiBold"/>
                    <a:ea typeface="Source Sans Pro SemiBold"/>
                    <a:cs typeface="Source Sans Pro SemiBold"/>
                    <a:sym typeface="Source Sans Pro SemiBold"/>
                  </a:rPr>
                  <a:t>WE ARE HERE</a:t>
                </a:r>
                <a:endParaRPr sz="1200" b="1" i="0" u="none" strike="noStrike" cap="none">
                  <a:solidFill>
                    <a:srgbClr val="022D50"/>
                  </a:solidFill>
                  <a:latin typeface="Source Sans Pro SemiBold"/>
                  <a:ea typeface="Source Sans Pro SemiBold"/>
                  <a:cs typeface="Source Sans Pro SemiBold"/>
                  <a:sym typeface="Source Sans Pro SemiBold"/>
                </a:endParaRPr>
              </a:p>
            </p:txBody>
          </p:sp>
          <p:sp>
            <p:nvSpPr>
              <p:cNvPr id="376" name="Google Shape;376;p10"/>
              <p:cNvSpPr/>
              <p:nvPr/>
            </p:nvSpPr>
            <p:spPr>
              <a:xfrm rot="10800000">
                <a:off x="7773176" y="1745834"/>
                <a:ext cx="171300" cy="8250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377" name="Google Shape;377;p10"/>
          <p:cNvCxnSpPr/>
          <p:nvPr/>
        </p:nvCxnSpPr>
        <p:spPr>
          <a:xfrm flipH="1">
            <a:off x="11650991" y="2025140"/>
            <a:ext cx="9900" cy="3519000"/>
          </a:xfrm>
          <a:prstGeom prst="straightConnector1">
            <a:avLst/>
          </a:prstGeom>
          <a:noFill/>
          <a:ln w="9525" cap="flat" cmpd="sng">
            <a:solidFill>
              <a:srgbClr val="7F7F7F"/>
            </a:solidFill>
            <a:prstDash val="solid"/>
            <a:round/>
            <a:headEnd type="none" w="sm" len="sm"/>
            <a:tailEnd type="none" w="sm" len="sm"/>
          </a:ln>
        </p:spPr>
      </p:cxnSp>
      <p:cxnSp>
        <p:nvCxnSpPr>
          <p:cNvPr id="378" name="Google Shape;378;p10"/>
          <p:cNvCxnSpPr/>
          <p:nvPr/>
        </p:nvCxnSpPr>
        <p:spPr>
          <a:xfrm>
            <a:off x="4135375" y="2039449"/>
            <a:ext cx="0" cy="3507600"/>
          </a:xfrm>
          <a:prstGeom prst="straightConnector1">
            <a:avLst/>
          </a:prstGeom>
          <a:noFill/>
          <a:ln w="9525" cap="flat" cmpd="sng">
            <a:solidFill>
              <a:srgbClr val="C7C7C7"/>
            </a:solidFill>
            <a:prstDash val="dot"/>
            <a:round/>
            <a:headEnd type="none" w="sm" len="sm"/>
            <a:tailEnd type="none" w="sm" len="sm"/>
          </a:ln>
        </p:spPr>
      </p:cxnSp>
      <p:sp>
        <p:nvSpPr>
          <p:cNvPr id="379" name="Google Shape;379;p10"/>
          <p:cNvSpPr/>
          <p:nvPr/>
        </p:nvSpPr>
        <p:spPr>
          <a:xfrm>
            <a:off x="614063" y="2547262"/>
            <a:ext cx="813900" cy="2769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Product &amp; Delivery</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80" name="Google Shape;380;p10"/>
          <p:cNvSpPr/>
          <p:nvPr/>
        </p:nvSpPr>
        <p:spPr>
          <a:xfrm>
            <a:off x="614063" y="4820529"/>
            <a:ext cx="813900" cy="2769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Engineering &amp; Development</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81" name="Google Shape;381;p10"/>
          <p:cNvSpPr/>
          <p:nvPr/>
        </p:nvSpPr>
        <p:spPr>
          <a:xfrm>
            <a:off x="614063" y="3680897"/>
            <a:ext cx="813900" cy="2769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User Experience &amp; Design</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pic>
        <p:nvPicPr>
          <p:cNvPr id="382" name="Google Shape;382;p10"/>
          <p:cNvPicPr preferRelativeResize="0"/>
          <p:nvPr/>
        </p:nvPicPr>
        <p:blipFill rotWithShape="1">
          <a:blip r:embed="rId3">
            <a:alphaModFix/>
          </a:blip>
          <a:srcRect/>
          <a:stretch/>
        </p:blipFill>
        <p:spPr>
          <a:xfrm>
            <a:off x="694273" y="4155357"/>
            <a:ext cx="265176" cy="265176"/>
          </a:xfrm>
          <a:prstGeom prst="rect">
            <a:avLst/>
          </a:prstGeom>
          <a:noFill/>
          <a:ln>
            <a:noFill/>
          </a:ln>
        </p:spPr>
      </p:pic>
      <p:pic>
        <p:nvPicPr>
          <p:cNvPr id="383" name="Google Shape;383;p10"/>
          <p:cNvPicPr preferRelativeResize="0"/>
          <p:nvPr/>
        </p:nvPicPr>
        <p:blipFill rotWithShape="1">
          <a:blip r:embed="rId4">
            <a:alphaModFix/>
          </a:blip>
          <a:srcRect/>
          <a:stretch/>
        </p:blipFill>
        <p:spPr>
          <a:xfrm>
            <a:off x="694273" y="2899142"/>
            <a:ext cx="265176" cy="265176"/>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694273" y="5144522"/>
            <a:ext cx="265176" cy="265176"/>
          </a:xfrm>
          <a:prstGeom prst="rect">
            <a:avLst/>
          </a:prstGeom>
          <a:noFill/>
          <a:ln>
            <a:noFill/>
          </a:ln>
        </p:spPr>
      </p:pic>
      <p:sp>
        <p:nvSpPr>
          <p:cNvPr id="385" name="Google Shape;385;p10"/>
          <p:cNvSpPr txBox="1"/>
          <p:nvPr/>
        </p:nvSpPr>
        <p:spPr>
          <a:xfrm>
            <a:off x="1573869" y="2189267"/>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cxnSp>
        <p:nvCxnSpPr>
          <p:cNvPr id="386" name="Google Shape;386;p10"/>
          <p:cNvCxnSpPr/>
          <p:nvPr/>
        </p:nvCxnSpPr>
        <p:spPr>
          <a:xfrm flipH="1">
            <a:off x="3623400" y="2042056"/>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7" name="Google Shape;387;p10"/>
          <p:cNvCxnSpPr/>
          <p:nvPr/>
        </p:nvCxnSpPr>
        <p:spPr>
          <a:xfrm flipH="1">
            <a:off x="4632933" y="2027682"/>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8" name="Google Shape;388;p10"/>
          <p:cNvCxnSpPr/>
          <p:nvPr/>
        </p:nvCxnSpPr>
        <p:spPr>
          <a:xfrm flipH="1">
            <a:off x="5646301" y="2029341"/>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9" name="Google Shape;389;p10"/>
          <p:cNvCxnSpPr/>
          <p:nvPr/>
        </p:nvCxnSpPr>
        <p:spPr>
          <a:xfrm flipH="1">
            <a:off x="7673971" y="2017414"/>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90" name="Google Shape;390;p10"/>
          <p:cNvCxnSpPr/>
          <p:nvPr/>
        </p:nvCxnSpPr>
        <p:spPr>
          <a:xfrm flipH="1">
            <a:off x="8678169" y="2025666"/>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91" name="Google Shape;391;p10"/>
          <p:cNvCxnSpPr/>
          <p:nvPr/>
        </p:nvCxnSpPr>
        <p:spPr>
          <a:xfrm flipH="1">
            <a:off x="9682367" y="2027682"/>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92" name="Google Shape;392;p10"/>
          <p:cNvCxnSpPr/>
          <p:nvPr/>
        </p:nvCxnSpPr>
        <p:spPr>
          <a:xfrm flipH="1">
            <a:off x="10705505" y="2017169"/>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93" name="Google Shape;393;p10"/>
          <p:cNvCxnSpPr/>
          <p:nvPr/>
        </p:nvCxnSpPr>
        <p:spPr>
          <a:xfrm>
            <a:off x="7171844" y="2028819"/>
            <a:ext cx="0" cy="3528900"/>
          </a:xfrm>
          <a:prstGeom prst="straightConnector1">
            <a:avLst/>
          </a:prstGeom>
          <a:noFill/>
          <a:ln w="9525" cap="flat" cmpd="sng">
            <a:solidFill>
              <a:srgbClr val="C7C7C7"/>
            </a:solidFill>
            <a:prstDash val="dot"/>
            <a:round/>
            <a:headEnd type="none" w="sm" len="sm"/>
            <a:tailEnd type="none" w="sm" len="sm"/>
          </a:ln>
        </p:spPr>
      </p:cxnSp>
      <p:cxnSp>
        <p:nvCxnSpPr>
          <p:cNvPr id="394" name="Google Shape;394;p10"/>
          <p:cNvCxnSpPr/>
          <p:nvPr/>
        </p:nvCxnSpPr>
        <p:spPr>
          <a:xfrm>
            <a:off x="11175680" y="2027232"/>
            <a:ext cx="0" cy="3528900"/>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10"/>
          <p:cNvCxnSpPr/>
          <p:nvPr/>
        </p:nvCxnSpPr>
        <p:spPr>
          <a:xfrm>
            <a:off x="10183690" y="2009672"/>
            <a:ext cx="0" cy="3528900"/>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10"/>
          <p:cNvCxnSpPr/>
          <p:nvPr/>
        </p:nvCxnSpPr>
        <p:spPr>
          <a:xfrm>
            <a:off x="9187937" y="2039449"/>
            <a:ext cx="0" cy="3528900"/>
          </a:xfrm>
          <a:prstGeom prst="straightConnector1">
            <a:avLst/>
          </a:prstGeom>
          <a:noFill/>
          <a:ln w="9525" cap="flat" cmpd="sng">
            <a:solidFill>
              <a:srgbClr val="C7C7C7"/>
            </a:solidFill>
            <a:prstDash val="dot"/>
            <a:round/>
            <a:headEnd type="none" w="sm" len="sm"/>
            <a:tailEnd type="none" w="sm" len="sm"/>
          </a:ln>
        </p:spPr>
      </p:cxnSp>
      <p:cxnSp>
        <p:nvCxnSpPr>
          <p:cNvPr id="397" name="Google Shape;397;p10"/>
          <p:cNvCxnSpPr/>
          <p:nvPr/>
        </p:nvCxnSpPr>
        <p:spPr>
          <a:xfrm>
            <a:off x="8185563" y="2039449"/>
            <a:ext cx="0" cy="3528900"/>
          </a:xfrm>
          <a:prstGeom prst="straightConnector1">
            <a:avLst/>
          </a:prstGeom>
          <a:noFill/>
          <a:ln w="9525" cap="flat" cmpd="sng">
            <a:solidFill>
              <a:srgbClr val="C7C7C7"/>
            </a:solidFill>
            <a:prstDash val="dot"/>
            <a:round/>
            <a:headEnd type="none" w="sm" len="sm"/>
            <a:tailEnd type="none" w="sm" len="sm"/>
          </a:ln>
        </p:spPr>
      </p:cxnSp>
      <p:sp>
        <p:nvSpPr>
          <p:cNvPr id="398" name="Google Shape;398;p10"/>
          <p:cNvSpPr txBox="1"/>
          <p:nvPr/>
        </p:nvSpPr>
        <p:spPr>
          <a:xfrm>
            <a:off x="388167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5/18 – 5/31 </a:t>
            </a:r>
            <a:endParaRPr sz="1400" b="0" i="0" u="none" strike="noStrike" cap="none">
              <a:solidFill>
                <a:srgbClr val="000000"/>
              </a:solidFill>
              <a:latin typeface="Arial"/>
              <a:ea typeface="Arial"/>
              <a:cs typeface="Arial"/>
              <a:sym typeface="Arial"/>
            </a:endParaRPr>
          </a:p>
        </p:txBody>
      </p:sp>
      <p:sp>
        <p:nvSpPr>
          <p:cNvPr id="399" name="Google Shape;399;p10"/>
          <p:cNvSpPr txBox="1"/>
          <p:nvPr/>
        </p:nvSpPr>
        <p:spPr>
          <a:xfrm>
            <a:off x="489225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6/01 – 6 /14</a:t>
            </a:r>
            <a:endParaRPr sz="1400" b="0" i="0" u="none" strike="noStrike" cap="none">
              <a:solidFill>
                <a:srgbClr val="000000"/>
              </a:solidFill>
              <a:latin typeface="Arial"/>
              <a:ea typeface="Arial"/>
              <a:cs typeface="Arial"/>
              <a:sym typeface="Arial"/>
            </a:endParaRPr>
          </a:p>
        </p:txBody>
      </p:sp>
      <p:sp>
        <p:nvSpPr>
          <p:cNvPr id="400" name="Google Shape;400;p10"/>
          <p:cNvSpPr txBox="1"/>
          <p:nvPr/>
        </p:nvSpPr>
        <p:spPr>
          <a:xfrm>
            <a:off x="590284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6/15 – 6/28</a:t>
            </a:r>
            <a:endParaRPr sz="1400" b="0" i="0" u="none" strike="noStrike" cap="none">
              <a:solidFill>
                <a:srgbClr val="000000"/>
              </a:solidFill>
              <a:latin typeface="Arial"/>
              <a:ea typeface="Arial"/>
              <a:cs typeface="Arial"/>
              <a:sym typeface="Arial"/>
            </a:endParaRPr>
          </a:p>
        </p:txBody>
      </p:sp>
      <p:sp>
        <p:nvSpPr>
          <p:cNvPr id="401" name="Google Shape;401;p10"/>
          <p:cNvSpPr txBox="1"/>
          <p:nvPr/>
        </p:nvSpPr>
        <p:spPr>
          <a:xfrm>
            <a:off x="691342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6/29 – 7/12</a:t>
            </a:r>
            <a:endParaRPr sz="1400" b="0" i="0" u="none" strike="noStrike" cap="none">
              <a:solidFill>
                <a:srgbClr val="000000"/>
              </a:solidFill>
              <a:latin typeface="Arial"/>
              <a:ea typeface="Arial"/>
              <a:cs typeface="Arial"/>
              <a:sym typeface="Arial"/>
            </a:endParaRPr>
          </a:p>
        </p:txBody>
      </p:sp>
      <p:sp>
        <p:nvSpPr>
          <p:cNvPr id="402" name="Google Shape;402;p10"/>
          <p:cNvSpPr txBox="1"/>
          <p:nvPr/>
        </p:nvSpPr>
        <p:spPr>
          <a:xfrm>
            <a:off x="7924014" y="1721043"/>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7/13 – 7/26</a:t>
            </a:r>
            <a:endParaRPr sz="1400" b="0" i="0" u="none" strike="noStrike" cap="none">
              <a:solidFill>
                <a:srgbClr val="000000"/>
              </a:solidFill>
              <a:latin typeface="Arial"/>
              <a:ea typeface="Arial"/>
              <a:cs typeface="Arial"/>
              <a:sym typeface="Arial"/>
            </a:endParaRPr>
          </a:p>
        </p:txBody>
      </p:sp>
      <p:sp>
        <p:nvSpPr>
          <p:cNvPr id="403" name="Google Shape;403;p10"/>
          <p:cNvSpPr txBox="1"/>
          <p:nvPr/>
        </p:nvSpPr>
        <p:spPr>
          <a:xfrm>
            <a:off x="893459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7/27 – 8/09</a:t>
            </a:r>
            <a:endParaRPr sz="1400" b="0" i="0" u="none" strike="noStrike" cap="none">
              <a:solidFill>
                <a:srgbClr val="000000"/>
              </a:solidFill>
              <a:latin typeface="Arial"/>
              <a:ea typeface="Arial"/>
              <a:cs typeface="Arial"/>
              <a:sym typeface="Arial"/>
            </a:endParaRPr>
          </a:p>
        </p:txBody>
      </p:sp>
      <p:sp>
        <p:nvSpPr>
          <p:cNvPr id="404" name="Google Shape;404;p10"/>
          <p:cNvSpPr txBox="1"/>
          <p:nvPr/>
        </p:nvSpPr>
        <p:spPr>
          <a:xfrm>
            <a:off x="994518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8/10 – 8/23</a:t>
            </a:r>
            <a:endParaRPr sz="1400" b="0" i="0" u="none" strike="noStrike" cap="none">
              <a:solidFill>
                <a:srgbClr val="000000"/>
              </a:solidFill>
              <a:latin typeface="Arial"/>
              <a:ea typeface="Arial"/>
              <a:cs typeface="Arial"/>
              <a:sym typeface="Arial"/>
            </a:endParaRPr>
          </a:p>
        </p:txBody>
      </p:sp>
      <p:sp>
        <p:nvSpPr>
          <p:cNvPr id="405" name="Google Shape;405;p10"/>
          <p:cNvSpPr txBox="1"/>
          <p:nvPr/>
        </p:nvSpPr>
        <p:spPr>
          <a:xfrm>
            <a:off x="1095576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8/24 – 9/6</a:t>
            </a:r>
            <a:endParaRPr sz="1400" b="0" i="0" u="none" strike="noStrike" cap="none">
              <a:solidFill>
                <a:srgbClr val="000000"/>
              </a:solidFill>
              <a:latin typeface="Arial"/>
              <a:ea typeface="Arial"/>
              <a:cs typeface="Arial"/>
              <a:sym typeface="Arial"/>
            </a:endParaRPr>
          </a:p>
        </p:txBody>
      </p:sp>
      <p:sp>
        <p:nvSpPr>
          <p:cNvPr id="406" name="Google Shape;406;p10"/>
          <p:cNvSpPr txBox="1"/>
          <p:nvPr/>
        </p:nvSpPr>
        <p:spPr>
          <a:xfrm>
            <a:off x="2871089" y="1726006"/>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5/04 – 5/17</a:t>
            </a:r>
            <a:endParaRPr sz="1400" b="0" i="0" u="none" strike="noStrike" cap="none">
              <a:solidFill>
                <a:srgbClr val="000000"/>
              </a:solidFill>
              <a:latin typeface="Arial"/>
              <a:ea typeface="Arial"/>
              <a:cs typeface="Arial"/>
              <a:sym typeface="Arial"/>
            </a:endParaRPr>
          </a:p>
        </p:txBody>
      </p:sp>
      <p:sp>
        <p:nvSpPr>
          <p:cNvPr id="407" name="Google Shape;407;p10"/>
          <p:cNvSpPr/>
          <p:nvPr/>
        </p:nvSpPr>
        <p:spPr>
          <a:xfrm>
            <a:off x="1618559" y="2330543"/>
            <a:ext cx="9948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700" b="0" i="0" u="none" strike="noStrike" cap="none">
                <a:solidFill>
                  <a:srgbClr val="FDFFFD"/>
                </a:solidFill>
                <a:latin typeface="Source Sans Pro"/>
                <a:ea typeface="Source Sans Pro"/>
                <a:cs typeface="Source Sans Pro"/>
                <a:sym typeface="Source Sans Pro"/>
              </a:rPr>
              <a:t>Discovery</a:t>
            </a:r>
            <a:endParaRPr sz="700" b="0" i="0" u="none" strike="noStrike" cap="none">
              <a:solidFill>
                <a:srgbClr val="000000"/>
              </a:solidFill>
              <a:latin typeface="Source Sans Pro"/>
              <a:ea typeface="Source Sans Pro"/>
              <a:cs typeface="Source Sans Pro"/>
              <a:sym typeface="Source Sans Pro"/>
            </a:endParaRPr>
          </a:p>
        </p:txBody>
      </p:sp>
      <p:sp>
        <p:nvSpPr>
          <p:cNvPr id="408" name="Google Shape;408;p10"/>
          <p:cNvSpPr/>
          <p:nvPr/>
        </p:nvSpPr>
        <p:spPr>
          <a:xfrm>
            <a:off x="1632501" y="2751851"/>
            <a:ext cx="14721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650" b="0" i="0" u="none" strike="noStrike" cap="none">
                <a:solidFill>
                  <a:srgbClr val="FDFFFD"/>
                </a:solidFill>
                <a:latin typeface="Source Sans Pro"/>
                <a:ea typeface="Source Sans Pro"/>
                <a:cs typeface="Source Sans Pro"/>
                <a:sym typeface="Source Sans Pro"/>
              </a:rPr>
              <a:t>Build initial workplan and backlog</a:t>
            </a:r>
            <a:endParaRPr sz="650" b="0" i="0" u="none" strike="noStrike" cap="none">
              <a:solidFill>
                <a:srgbClr val="000000"/>
              </a:solidFill>
              <a:latin typeface="Source Sans Pro"/>
              <a:ea typeface="Source Sans Pro"/>
              <a:cs typeface="Source Sans Pro"/>
              <a:sym typeface="Source Sans Pro"/>
            </a:endParaRPr>
          </a:p>
        </p:txBody>
      </p:sp>
      <p:sp>
        <p:nvSpPr>
          <p:cNvPr id="409" name="Google Shape;409;p10"/>
          <p:cNvSpPr/>
          <p:nvPr/>
        </p:nvSpPr>
        <p:spPr>
          <a:xfrm>
            <a:off x="2645950" y="2337635"/>
            <a:ext cx="28902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Build Roadmap</a:t>
            </a:r>
            <a:endParaRPr sz="650" b="0" i="0" u="none" strike="noStrike" cap="none">
              <a:solidFill>
                <a:srgbClr val="000000"/>
              </a:solidFill>
              <a:latin typeface="Source Sans Pro"/>
              <a:ea typeface="Source Sans Pro"/>
              <a:cs typeface="Source Sans Pro"/>
              <a:sym typeface="Source Sans Pro"/>
            </a:endParaRPr>
          </a:p>
        </p:txBody>
      </p:sp>
      <p:sp>
        <p:nvSpPr>
          <p:cNvPr id="410" name="Google Shape;410;p10"/>
          <p:cNvSpPr/>
          <p:nvPr/>
        </p:nvSpPr>
        <p:spPr>
          <a:xfrm>
            <a:off x="1628516" y="3338255"/>
            <a:ext cx="29901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Business partner discovery</a:t>
            </a:r>
            <a:endParaRPr sz="650" b="0" i="0" u="none" strike="noStrike" cap="none">
              <a:solidFill>
                <a:srgbClr val="FDFFFD"/>
              </a:solidFill>
              <a:latin typeface="Source Sans Pro"/>
              <a:ea typeface="Source Sans Pro"/>
              <a:cs typeface="Source Sans Pro"/>
              <a:sym typeface="Source Sans Pro"/>
            </a:endParaRPr>
          </a:p>
        </p:txBody>
      </p:sp>
      <p:sp>
        <p:nvSpPr>
          <p:cNvPr id="411" name="Google Shape;411;p10"/>
          <p:cNvSpPr/>
          <p:nvPr/>
        </p:nvSpPr>
        <p:spPr>
          <a:xfrm>
            <a:off x="1620979" y="3657600"/>
            <a:ext cx="9849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Comparative research</a:t>
            </a:r>
            <a:endParaRPr sz="650" b="0" i="0" u="none" strike="noStrike" cap="none">
              <a:solidFill>
                <a:srgbClr val="FDFFFD"/>
              </a:solidFill>
              <a:latin typeface="Source Sans Pro"/>
              <a:ea typeface="Source Sans Pro"/>
              <a:cs typeface="Source Sans Pro"/>
              <a:sym typeface="Source Sans Pro"/>
            </a:endParaRPr>
          </a:p>
        </p:txBody>
      </p:sp>
      <p:sp>
        <p:nvSpPr>
          <p:cNvPr id="412" name="Google Shape;412;p10"/>
          <p:cNvSpPr/>
          <p:nvPr/>
        </p:nvSpPr>
        <p:spPr>
          <a:xfrm>
            <a:off x="2652434" y="3657600"/>
            <a:ext cx="9591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Consolidate existing research</a:t>
            </a:r>
            <a:endParaRPr sz="650" b="0" i="0" u="none" strike="noStrike" cap="none">
              <a:solidFill>
                <a:srgbClr val="FDFFFD"/>
              </a:solidFill>
              <a:latin typeface="Source Sans Pro"/>
              <a:ea typeface="Source Sans Pro"/>
              <a:cs typeface="Source Sans Pro"/>
              <a:sym typeface="Source Sans Pro"/>
            </a:endParaRPr>
          </a:p>
        </p:txBody>
      </p:sp>
      <p:sp>
        <p:nvSpPr>
          <p:cNvPr id="413" name="Google Shape;413;p10"/>
          <p:cNvSpPr/>
          <p:nvPr/>
        </p:nvSpPr>
        <p:spPr>
          <a:xfrm>
            <a:off x="2636842" y="3995928"/>
            <a:ext cx="9834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Current state mapping</a:t>
            </a:r>
            <a:endParaRPr sz="650" b="0" i="0" u="none" strike="noStrike" cap="none">
              <a:solidFill>
                <a:srgbClr val="FDFFFD"/>
              </a:solidFill>
              <a:latin typeface="Source Sans Pro"/>
              <a:ea typeface="Source Sans Pro"/>
              <a:cs typeface="Source Sans Pro"/>
              <a:sym typeface="Source Sans Pro"/>
            </a:endParaRPr>
          </a:p>
        </p:txBody>
      </p:sp>
      <p:sp>
        <p:nvSpPr>
          <p:cNvPr id="414" name="Google Shape;414;p10"/>
          <p:cNvSpPr/>
          <p:nvPr/>
        </p:nvSpPr>
        <p:spPr>
          <a:xfrm>
            <a:off x="3141286" y="4316936"/>
            <a:ext cx="45096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IA Tree Test Plan H0 &amp; H1</a:t>
            </a:r>
            <a:endParaRPr sz="650" b="0" i="0" u="none" strike="noStrike" cap="none">
              <a:solidFill>
                <a:srgbClr val="FDFFFD"/>
              </a:solidFill>
              <a:latin typeface="Source Sans Pro"/>
              <a:ea typeface="Source Sans Pro"/>
              <a:cs typeface="Source Sans Pro"/>
              <a:sym typeface="Source Sans Pro"/>
            </a:endParaRPr>
          </a:p>
        </p:txBody>
      </p:sp>
      <p:sp>
        <p:nvSpPr>
          <p:cNvPr id="415" name="Google Shape;415;p10"/>
          <p:cNvSpPr/>
          <p:nvPr/>
        </p:nvSpPr>
        <p:spPr>
          <a:xfrm>
            <a:off x="3642137" y="3995928"/>
            <a:ext cx="14577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Research Activities  Plan (RAP)</a:t>
            </a:r>
            <a:endParaRPr sz="650" b="0" i="0" u="none" strike="noStrike" cap="none">
              <a:solidFill>
                <a:srgbClr val="000000"/>
              </a:solidFill>
              <a:latin typeface="Arial"/>
              <a:ea typeface="Arial"/>
              <a:cs typeface="Arial"/>
              <a:sym typeface="Arial"/>
            </a:endParaRPr>
          </a:p>
        </p:txBody>
      </p:sp>
      <p:sp>
        <p:nvSpPr>
          <p:cNvPr id="416" name="Google Shape;416;p10"/>
          <p:cNvSpPr/>
          <p:nvPr/>
        </p:nvSpPr>
        <p:spPr>
          <a:xfrm>
            <a:off x="3652700" y="3657600"/>
            <a:ext cx="9591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Experience Map</a:t>
            </a:r>
            <a:endParaRPr sz="650" b="0" i="0" u="none" strike="noStrike" cap="none">
              <a:solidFill>
                <a:srgbClr val="000000"/>
              </a:solidFill>
              <a:latin typeface="Arial"/>
              <a:ea typeface="Arial"/>
              <a:cs typeface="Arial"/>
              <a:sym typeface="Arial"/>
            </a:endParaRPr>
          </a:p>
        </p:txBody>
      </p:sp>
      <p:sp>
        <p:nvSpPr>
          <p:cNvPr id="417" name="Google Shape;417;p10"/>
          <p:cNvSpPr/>
          <p:nvPr/>
        </p:nvSpPr>
        <p:spPr>
          <a:xfrm>
            <a:off x="1617555" y="4800600"/>
            <a:ext cx="1951200" cy="2835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accent1"/>
                </a:solidFill>
                <a:latin typeface="Source Sans Pro"/>
                <a:ea typeface="Source Sans Pro"/>
                <a:cs typeface="Source Sans Pro"/>
                <a:sym typeface="Source Sans Pro"/>
              </a:rPr>
              <a:t>Tech Discovery</a:t>
            </a:r>
            <a:endParaRPr sz="650" b="0" i="0" u="none" strike="noStrike" cap="none">
              <a:solidFill>
                <a:schemeClr val="accent1"/>
              </a:solidFill>
              <a:latin typeface="Arial"/>
              <a:ea typeface="Arial"/>
              <a:cs typeface="Arial"/>
              <a:sym typeface="Arial"/>
            </a:endParaRPr>
          </a:p>
        </p:txBody>
      </p:sp>
      <p:sp>
        <p:nvSpPr>
          <p:cNvPr id="418" name="Google Shape;418;p10"/>
          <p:cNvSpPr/>
          <p:nvPr/>
        </p:nvSpPr>
        <p:spPr>
          <a:xfrm>
            <a:off x="7828526" y="3337560"/>
            <a:ext cx="18162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Moderated IA treejack  Research</a:t>
            </a:r>
            <a:endParaRPr sz="650" b="0" i="0" u="none" strike="noStrike" cap="none">
              <a:solidFill>
                <a:srgbClr val="FDFFFD"/>
              </a:solidFill>
              <a:latin typeface="Source Sans Pro"/>
              <a:ea typeface="Source Sans Pro"/>
              <a:cs typeface="Source Sans Pro"/>
              <a:sym typeface="Source Sans Pro"/>
            </a:endParaRPr>
          </a:p>
        </p:txBody>
      </p:sp>
      <p:sp>
        <p:nvSpPr>
          <p:cNvPr id="419" name="Google Shape;419;p10"/>
          <p:cNvSpPr/>
          <p:nvPr/>
        </p:nvSpPr>
        <p:spPr>
          <a:xfrm>
            <a:off x="11440148" y="4309439"/>
            <a:ext cx="195600" cy="1941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420" name="Google Shape;420;p10"/>
          <p:cNvSpPr txBox="1"/>
          <p:nvPr/>
        </p:nvSpPr>
        <p:spPr>
          <a:xfrm>
            <a:off x="10765718" y="4518009"/>
            <a:ext cx="961200" cy="200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Final IA Recommendations delivered</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421" name="Google Shape;421;p10"/>
          <p:cNvSpPr/>
          <p:nvPr/>
        </p:nvSpPr>
        <p:spPr>
          <a:xfrm>
            <a:off x="9731950" y="3333250"/>
            <a:ext cx="18963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Moderated IA treejack interviews &amp; synthesis</a:t>
            </a:r>
            <a:endParaRPr sz="650" b="0" i="0" u="none" strike="noStrike" cap="none">
              <a:solidFill>
                <a:srgbClr val="FDFFFD"/>
              </a:solidFill>
              <a:latin typeface="Source Sans Pro"/>
              <a:ea typeface="Source Sans Pro"/>
              <a:cs typeface="Source Sans Pro"/>
              <a:sym typeface="Source Sans Pro"/>
            </a:endParaRPr>
          </a:p>
        </p:txBody>
      </p:sp>
      <p:sp>
        <p:nvSpPr>
          <p:cNvPr id="422" name="Google Shape;422;p10"/>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cxnSp>
        <p:nvCxnSpPr>
          <p:cNvPr id="428" name="Google Shape;428;p13"/>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429" name="Google Shape;429;p13"/>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430" name="Google Shape;430;p1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8</a:t>
            </a:fld>
            <a:endParaRPr sz="1200" b="0" i="0" u="none" strike="noStrike" cap="none">
              <a:solidFill>
                <a:srgbClr val="8A8A8A"/>
              </a:solidFill>
              <a:latin typeface="Source Sans Pro"/>
              <a:ea typeface="Source Sans Pro"/>
              <a:cs typeface="Source Sans Pro"/>
              <a:sym typeface="Source Sans Pro"/>
            </a:endParaRPr>
          </a:p>
        </p:txBody>
      </p:sp>
      <p:sp>
        <p:nvSpPr>
          <p:cNvPr id="431" name="Google Shape;431;p13"/>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dk1"/>
                </a:solidFill>
                <a:latin typeface="PT Serif"/>
                <a:ea typeface="PT Serif"/>
                <a:cs typeface="PT Serif"/>
                <a:sym typeface="PT Serif"/>
              </a:rPr>
              <a:t>Moderated Tree Test Study: Data Gathering</a:t>
            </a:r>
            <a:endParaRPr sz="2800" b="0" i="0" u="none" strike="noStrike" cap="none" dirty="0">
              <a:solidFill>
                <a:schemeClr val="dk1"/>
              </a:solidFill>
              <a:latin typeface="PT Serif"/>
              <a:ea typeface="PT Serif"/>
              <a:cs typeface="PT Serif"/>
              <a:sym typeface="PT Serif"/>
            </a:endParaRPr>
          </a:p>
        </p:txBody>
      </p:sp>
      <p:sp>
        <p:nvSpPr>
          <p:cNvPr id="432" name="Google Shape;432;p13"/>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433" name="Google Shape;433;p1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434" name="Google Shape;434;p13"/>
          <p:cNvSpPr txBox="1"/>
          <p:nvPr/>
        </p:nvSpPr>
        <p:spPr>
          <a:xfrm>
            <a:off x="420624" y="1773936"/>
            <a:ext cx="5254800" cy="4314900"/>
          </a:xfrm>
          <a:prstGeom prst="rect">
            <a:avLst/>
          </a:prstGeom>
          <a:noFill/>
          <a:ln>
            <a:noFill/>
          </a:ln>
        </p:spPr>
        <p:txBody>
          <a:bodyPr spcFirstLastPara="1" wrap="square" lIns="91425" tIns="45700" rIns="91425" bIns="45700" anchor="t" anchorCtr="0">
            <a:normAutofit/>
          </a:bodyPr>
          <a:lstStyle/>
          <a:p>
            <a:pPr marL="457200" indent="-336550">
              <a:lnSpc>
                <a:spcPct val="115000"/>
              </a:lnSpc>
              <a:spcBef>
                <a:spcPts val="1300"/>
              </a:spcBef>
              <a:buClr>
                <a:srgbClr val="0070C0"/>
              </a:buClr>
              <a:buSzPts val="1700"/>
              <a:buFont typeface="Wingdings" panose="05000000000000000000" pitchFamily="2" charset="2"/>
              <a:buChar char="§"/>
            </a:pPr>
            <a:r>
              <a:rPr lang="en-US" sz="1500" dirty="0">
                <a:solidFill>
                  <a:schemeClr val="dk2"/>
                </a:solidFill>
                <a:latin typeface="PT Serif"/>
                <a:ea typeface="PT Serif"/>
                <a:cs typeface="PT Serif"/>
                <a:sym typeface="PT Serif"/>
              </a:rPr>
              <a:t>10 Veteran moderated studies were completed this sprint, bringing the total number of participants for the study to 22</a:t>
            </a:r>
            <a:r>
              <a:rPr lang="en-US" sz="1500" dirty="0">
                <a:latin typeface="Source Sans Pro"/>
                <a:ea typeface="Source Sans Pro"/>
                <a:cs typeface="Source Sans Pro"/>
                <a:sym typeface="Source Sans Pro"/>
              </a:rPr>
              <a:t>*</a:t>
            </a:r>
            <a:r>
              <a:rPr lang="en-US" sz="1500" dirty="0">
                <a:solidFill>
                  <a:schemeClr val="dk2"/>
                </a:solidFill>
                <a:latin typeface="PT Serif"/>
                <a:ea typeface="PT Serif"/>
                <a:cs typeface="PT Serif"/>
                <a:sym typeface="PT Serif"/>
              </a:rPr>
              <a:t>. </a:t>
            </a:r>
          </a:p>
          <a:p>
            <a:pPr marL="457200" indent="-336550">
              <a:lnSpc>
                <a:spcPct val="115000"/>
              </a:lnSpc>
              <a:spcBef>
                <a:spcPts val="1300"/>
              </a:spcBef>
              <a:buClr>
                <a:srgbClr val="0070C0"/>
              </a:buClr>
              <a:buSzPts val="1700"/>
              <a:buFont typeface="Wingdings" panose="05000000000000000000" pitchFamily="2" charset="2"/>
              <a:buChar char="§"/>
            </a:pPr>
            <a:r>
              <a:rPr lang="en-US" sz="1500" dirty="0">
                <a:solidFill>
                  <a:schemeClr val="dk2"/>
                </a:solidFill>
                <a:latin typeface="PT Serif"/>
                <a:ea typeface="PT Serif"/>
                <a:cs typeface="PT Serif"/>
                <a:sym typeface="PT Serif"/>
              </a:rPr>
              <a:t>Veterans were separated into 4 cohorts to test our hypotheses</a:t>
            </a:r>
            <a:endParaRPr sz="1500" dirty="0">
              <a:solidFill>
                <a:schemeClr val="dk2"/>
              </a:solidFill>
              <a:latin typeface="PT Serif"/>
              <a:ea typeface="PT Serif"/>
              <a:cs typeface="PT Serif"/>
              <a:sym typeface="PT Serif"/>
            </a:endParaRPr>
          </a:p>
          <a:p>
            <a:pPr marL="914400" lvl="2" indent="-336550" algn="l" rtl="0">
              <a:lnSpc>
                <a:spcPct val="115000"/>
              </a:lnSpc>
              <a:spcBef>
                <a:spcPts val="0"/>
              </a:spcBef>
              <a:spcAft>
                <a:spcPts val="0"/>
              </a:spcAft>
              <a:buClr>
                <a:srgbClr val="0070C0"/>
              </a:buClr>
              <a:buSzPts val="1700"/>
              <a:buFont typeface="Arial" panose="020B0604020202020204" pitchFamily="34" charset="0"/>
              <a:buChar char="•"/>
            </a:pPr>
            <a:r>
              <a:rPr lang="en-US" sz="1300" dirty="0">
                <a:solidFill>
                  <a:schemeClr val="dk2"/>
                </a:solidFill>
                <a:latin typeface="PT Serif"/>
                <a:ea typeface="PT Serif"/>
                <a:cs typeface="PT Serif"/>
                <a:sym typeface="PT Serif"/>
              </a:rPr>
              <a:t>Cohort 1: H0, Veterans with health care</a:t>
            </a:r>
            <a:endParaRPr sz="1300" dirty="0">
              <a:solidFill>
                <a:schemeClr val="dk2"/>
              </a:solidFill>
              <a:latin typeface="PT Serif"/>
              <a:ea typeface="PT Serif"/>
              <a:cs typeface="PT Serif"/>
              <a:sym typeface="PT Serif"/>
            </a:endParaRPr>
          </a:p>
          <a:p>
            <a:pPr marL="914400" lvl="2" indent="-336550" algn="l" rtl="0">
              <a:lnSpc>
                <a:spcPct val="115000"/>
              </a:lnSpc>
              <a:spcBef>
                <a:spcPts val="0"/>
              </a:spcBef>
              <a:spcAft>
                <a:spcPts val="0"/>
              </a:spcAft>
              <a:buClr>
                <a:srgbClr val="0070C0"/>
              </a:buClr>
              <a:buSzPts val="1700"/>
              <a:buFont typeface="Arial" panose="020B0604020202020204" pitchFamily="34" charset="0"/>
              <a:buChar char="•"/>
            </a:pPr>
            <a:r>
              <a:rPr lang="en-US" sz="1300" dirty="0">
                <a:solidFill>
                  <a:schemeClr val="dk2"/>
                </a:solidFill>
                <a:latin typeface="PT Serif"/>
                <a:ea typeface="PT Serif"/>
                <a:cs typeface="PT Serif"/>
                <a:sym typeface="PT Serif"/>
              </a:rPr>
              <a:t>Cohort 2: H1, Veterans with health care</a:t>
            </a:r>
            <a:endParaRPr sz="1300" dirty="0">
              <a:solidFill>
                <a:schemeClr val="dk2"/>
              </a:solidFill>
              <a:latin typeface="PT Serif"/>
              <a:ea typeface="PT Serif"/>
              <a:cs typeface="PT Serif"/>
              <a:sym typeface="PT Serif"/>
            </a:endParaRPr>
          </a:p>
          <a:p>
            <a:pPr marL="914400" lvl="2" indent="-336550" algn="l" rtl="0">
              <a:lnSpc>
                <a:spcPct val="115000"/>
              </a:lnSpc>
              <a:spcBef>
                <a:spcPts val="0"/>
              </a:spcBef>
              <a:spcAft>
                <a:spcPts val="0"/>
              </a:spcAft>
              <a:buClr>
                <a:srgbClr val="0070C0"/>
              </a:buClr>
              <a:buSzPts val="1700"/>
              <a:buFont typeface="Arial" panose="020B0604020202020204" pitchFamily="34" charset="0"/>
              <a:buChar char="•"/>
            </a:pPr>
            <a:r>
              <a:rPr lang="en-US" sz="1300" dirty="0">
                <a:solidFill>
                  <a:schemeClr val="dk2"/>
                </a:solidFill>
                <a:latin typeface="PT Serif"/>
                <a:ea typeface="PT Serif"/>
                <a:cs typeface="PT Serif"/>
                <a:sym typeface="PT Serif"/>
              </a:rPr>
              <a:t>Cohort 3: H0, Veterans without health care</a:t>
            </a:r>
            <a:endParaRPr sz="1300" dirty="0">
              <a:solidFill>
                <a:schemeClr val="dk2"/>
              </a:solidFill>
              <a:latin typeface="PT Serif"/>
              <a:ea typeface="PT Serif"/>
              <a:cs typeface="PT Serif"/>
              <a:sym typeface="PT Serif"/>
            </a:endParaRPr>
          </a:p>
          <a:p>
            <a:pPr marL="914400" lvl="2" indent="-336550" algn="l" rtl="0">
              <a:lnSpc>
                <a:spcPct val="115000"/>
              </a:lnSpc>
              <a:spcBef>
                <a:spcPts val="0"/>
              </a:spcBef>
              <a:spcAft>
                <a:spcPts val="0"/>
              </a:spcAft>
              <a:buClr>
                <a:srgbClr val="0070C0"/>
              </a:buClr>
              <a:buSzPts val="1700"/>
              <a:buFont typeface="Arial" panose="020B0604020202020204" pitchFamily="34" charset="0"/>
              <a:buChar char="•"/>
            </a:pPr>
            <a:r>
              <a:rPr lang="en-US" sz="1300" dirty="0">
                <a:solidFill>
                  <a:schemeClr val="dk2"/>
                </a:solidFill>
                <a:latin typeface="PT Serif"/>
                <a:ea typeface="PT Serif"/>
                <a:cs typeface="PT Serif"/>
                <a:sym typeface="PT Serif"/>
              </a:rPr>
              <a:t>Cohort 4: H1, Veterans without health care</a:t>
            </a:r>
            <a:endParaRPr sz="1300" dirty="0">
              <a:solidFill>
                <a:schemeClr val="dk2"/>
              </a:solidFill>
              <a:latin typeface="PT Serif"/>
              <a:ea typeface="PT Serif"/>
              <a:cs typeface="PT Serif"/>
              <a:sym typeface="PT Serif"/>
            </a:endParaRPr>
          </a:p>
        </p:txBody>
      </p:sp>
      <p:sp>
        <p:nvSpPr>
          <p:cNvPr id="435" name="Google Shape;435;p13"/>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graphicFrame>
        <p:nvGraphicFramePr>
          <p:cNvPr id="436" name="Google Shape;436;p13"/>
          <p:cNvGraphicFramePr/>
          <p:nvPr>
            <p:extLst>
              <p:ext uri="{D42A27DB-BD31-4B8C-83A1-F6EECF244321}">
                <p14:modId xmlns:p14="http://schemas.microsoft.com/office/powerpoint/2010/main" val="1194686782"/>
              </p:ext>
            </p:extLst>
          </p:nvPr>
        </p:nvGraphicFramePr>
        <p:xfrm>
          <a:off x="5832500" y="1828800"/>
          <a:ext cx="5857075" cy="4358440"/>
        </p:xfrm>
        <a:graphic>
          <a:graphicData uri="http://schemas.openxmlformats.org/drawingml/2006/table">
            <a:tbl>
              <a:tblPr>
                <a:noFill/>
                <a:tableStyleId>{20065A09-469F-43FD-B42D-87506820E8D0}</a:tableStyleId>
              </a:tblPr>
              <a:tblGrid>
                <a:gridCol w="2395225">
                  <a:extLst>
                    <a:ext uri="{9D8B030D-6E8A-4147-A177-3AD203B41FA5}">
                      <a16:colId xmlns:a16="http://schemas.microsoft.com/office/drawing/2014/main" val="20000"/>
                    </a:ext>
                  </a:extLst>
                </a:gridCol>
                <a:gridCol w="1730925">
                  <a:extLst>
                    <a:ext uri="{9D8B030D-6E8A-4147-A177-3AD203B41FA5}">
                      <a16:colId xmlns:a16="http://schemas.microsoft.com/office/drawing/2014/main" val="20001"/>
                    </a:ext>
                  </a:extLst>
                </a:gridCol>
                <a:gridCol w="1730925">
                  <a:extLst>
                    <a:ext uri="{9D8B030D-6E8A-4147-A177-3AD203B41FA5}">
                      <a16:colId xmlns:a16="http://schemas.microsoft.com/office/drawing/2014/main" val="20002"/>
                    </a:ext>
                  </a:extLst>
                </a:gridCol>
              </a:tblGrid>
              <a:tr h="442125">
                <a:tc>
                  <a:txBody>
                    <a:bodyPr/>
                    <a:lstStyle/>
                    <a:p>
                      <a:pPr marL="0" lvl="0" indent="0" algn="ctr" rtl="0">
                        <a:spcBef>
                          <a:spcPts val="0"/>
                        </a:spcBef>
                        <a:spcAft>
                          <a:spcPts val="0"/>
                        </a:spcAft>
                        <a:buNone/>
                      </a:pPr>
                      <a:r>
                        <a:rPr lang="en-US" sz="1900" b="1" dirty="0">
                          <a:solidFill>
                            <a:srgbClr val="FDFFFD"/>
                          </a:solidFill>
                          <a:latin typeface="PT Serif"/>
                          <a:ea typeface="PT Serif"/>
                          <a:cs typeface="PT Serif"/>
                          <a:sym typeface="PT Serif"/>
                        </a:rPr>
                        <a:t>Cohort</a:t>
                      </a:r>
                      <a:endParaRPr sz="1900" b="1" dirty="0">
                        <a:solidFill>
                          <a:srgbClr val="FDFFFD"/>
                        </a:solidFill>
                        <a:latin typeface="PT Serif"/>
                        <a:ea typeface="PT Serif"/>
                        <a:cs typeface="PT Serif"/>
                        <a:sym typeface="PT Serif"/>
                      </a:endParaRPr>
                    </a:p>
                  </a:txBody>
                  <a:tcPr marL="121900" marR="121900" marT="121900" marB="121900" anchor="ctr">
                    <a:lnR w="9525" cap="flat" cmpd="sng">
                      <a:solidFill>
                        <a:srgbClr val="9E9E9E"/>
                      </a:solidFill>
                      <a:prstDash val="solid"/>
                      <a:round/>
                      <a:headEnd type="none" w="sm" len="sm"/>
                      <a:tailEnd type="none" w="sm" len="sm"/>
                    </a:lnR>
                    <a:solidFill>
                      <a:srgbClr val="0071BF"/>
                    </a:solidFill>
                  </a:tcPr>
                </a:tc>
                <a:tc>
                  <a:txBody>
                    <a:bodyPr/>
                    <a:lstStyle/>
                    <a:p>
                      <a:pPr marL="0" lvl="0" indent="0" algn="ctr" rtl="0">
                        <a:spcBef>
                          <a:spcPts val="0"/>
                        </a:spcBef>
                        <a:spcAft>
                          <a:spcPts val="0"/>
                        </a:spcAft>
                        <a:buNone/>
                      </a:pPr>
                      <a:r>
                        <a:rPr lang="en-US" sz="1900" b="1">
                          <a:solidFill>
                            <a:srgbClr val="FDFFFD"/>
                          </a:solidFill>
                          <a:latin typeface="PT Serif"/>
                          <a:ea typeface="PT Serif"/>
                          <a:cs typeface="PT Serif"/>
                          <a:sym typeface="PT Serif"/>
                        </a:rPr>
                        <a:t>Sprint 10 Studies</a:t>
                      </a:r>
                      <a:endParaRPr sz="1900" b="1">
                        <a:solidFill>
                          <a:srgbClr val="FDFFFD"/>
                        </a:solidFill>
                        <a:latin typeface="PT Serif"/>
                        <a:ea typeface="PT Serif"/>
                        <a:cs typeface="PT Serif"/>
                        <a:sym typeface="PT Serif"/>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71BF"/>
                    </a:solidFill>
                  </a:tcPr>
                </a:tc>
                <a:tc>
                  <a:txBody>
                    <a:bodyPr/>
                    <a:lstStyle/>
                    <a:p>
                      <a:pPr marL="0" lvl="0" indent="0" algn="ctr" rtl="0">
                        <a:spcBef>
                          <a:spcPts val="0"/>
                        </a:spcBef>
                        <a:spcAft>
                          <a:spcPts val="0"/>
                        </a:spcAft>
                        <a:buNone/>
                      </a:pPr>
                      <a:r>
                        <a:rPr lang="en-US" sz="1900" b="1">
                          <a:solidFill>
                            <a:srgbClr val="FDFFFD"/>
                          </a:solidFill>
                          <a:latin typeface="PT Serif"/>
                          <a:ea typeface="PT Serif"/>
                          <a:cs typeface="PT Serif"/>
                          <a:sym typeface="PT Serif"/>
                        </a:rPr>
                        <a:t>Total</a:t>
                      </a:r>
                      <a:endParaRPr sz="1900" b="1">
                        <a:solidFill>
                          <a:srgbClr val="FDFFFD"/>
                        </a:solidFill>
                        <a:latin typeface="PT Serif"/>
                        <a:ea typeface="PT Serif"/>
                        <a:cs typeface="PT Serif"/>
                        <a:sym typeface="PT Serif"/>
                      </a:endParaRPr>
                    </a:p>
                    <a:p>
                      <a:pPr marL="0" lvl="0" indent="0" algn="ctr" rtl="0">
                        <a:spcBef>
                          <a:spcPts val="0"/>
                        </a:spcBef>
                        <a:spcAft>
                          <a:spcPts val="0"/>
                        </a:spcAft>
                        <a:buNone/>
                      </a:pPr>
                      <a:r>
                        <a:rPr lang="en-US" sz="1900" b="1">
                          <a:solidFill>
                            <a:srgbClr val="FDFFFD"/>
                          </a:solidFill>
                          <a:latin typeface="PT Serif"/>
                          <a:ea typeface="PT Serif"/>
                          <a:cs typeface="PT Serif"/>
                          <a:sym typeface="PT Serif"/>
                        </a:rPr>
                        <a:t>Studies</a:t>
                      </a:r>
                      <a:endParaRPr sz="1900" b="1">
                        <a:solidFill>
                          <a:srgbClr val="FDFFFD"/>
                        </a:solidFill>
                        <a:latin typeface="PT Serif"/>
                        <a:ea typeface="PT Serif"/>
                        <a:cs typeface="PT Serif"/>
                        <a:sym typeface="PT Serif"/>
                      </a:endParaRPr>
                    </a:p>
                  </a:txBody>
                  <a:tcPr marL="121900" marR="121900" marT="121900" marB="121900" anchor="ctr">
                    <a:lnL w="9525" cap="flat" cmpd="sng">
                      <a:solidFill>
                        <a:srgbClr val="9E9E9E"/>
                      </a:solidFill>
                      <a:prstDash val="solid"/>
                      <a:round/>
                      <a:headEnd type="none" w="sm" len="sm"/>
                      <a:tailEnd type="none" w="sm" len="sm"/>
                    </a:lnL>
                    <a:solidFill>
                      <a:srgbClr val="0071BF"/>
                    </a:solidFill>
                  </a:tcPr>
                </a:tc>
                <a:extLst>
                  <a:ext uri="{0D108BD9-81ED-4DB2-BD59-A6C34878D82A}">
                    <a16:rowId xmlns:a16="http://schemas.microsoft.com/office/drawing/2014/main" val="10000"/>
                  </a:ext>
                </a:extLst>
              </a:tr>
              <a:tr h="850275">
                <a:tc>
                  <a:txBody>
                    <a:bodyPr/>
                    <a:lstStyle/>
                    <a:p>
                      <a:pPr marL="0" lvl="0" indent="0" algn="l" rtl="0">
                        <a:spcBef>
                          <a:spcPts val="0"/>
                        </a:spcBef>
                        <a:spcAft>
                          <a:spcPts val="0"/>
                        </a:spcAft>
                        <a:buNone/>
                      </a:pPr>
                      <a:r>
                        <a:rPr lang="en-US" sz="1600" b="1" dirty="0">
                          <a:latin typeface="Source Sans Pro"/>
                          <a:ea typeface="Source Sans Pro"/>
                          <a:cs typeface="Source Sans Pro"/>
                          <a:sym typeface="Source Sans Pro"/>
                        </a:rPr>
                        <a:t>Cohort 1</a:t>
                      </a:r>
                      <a:endParaRPr sz="1600" b="1" dirty="0">
                        <a:latin typeface="Source Sans Pro"/>
                        <a:ea typeface="Source Sans Pro"/>
                        <a:cs typeface="Source Sans Pro"/>
                        <a:sym typeface="Source Sans Pro"/>
                      </a:endParaRPr>
                    </a:p>
                    <a:p>
                      <a:pPr marL="0" lvl="0" indent="0" algn="l" rtl="0">
                        <a:spcBef>
                          <a:spcPts val="0"/>
                        </a:spcBef>
                        <a:spcAft>
                          <a:spcPts val="0"/>
                        </a:spcAft>
                        <a:buNone/>
                      </a:pPr>
                      <a:r>
                        <a:rPr lang="en-US" sz="1300" dirty="0">
                          <a:latin typeface="Source Sans Pro Light"/>
                          <a:ea typeface="Source Sans Pro Light"/>
                          <a:cs typeface="Source Sans Pro Light"/>
                          <a:sym typeface="Source Sans Pro Light"/>
                        </a:rPr>
                        <a:t>Hypothesis 0 - Veterans with health care</a:t>
                      </a:r>
                      <a:endParaRPr sz="1300" dirty="0">
                        <a:latin typeface="Source Sans Pro Light"/>
                        <a:ea typeface="Source Sans Pro Light"/>
                        <a:cs typeface="Source Sans Pro Light"/>
                        <a:sym typeface="Source Sans Pro Light"/>
                      </a:endParaRPr>
                    </a:p>
                  </a:txBody>
                  <a:tcPr marL="121900" marR="121900" marT="121900" marB="121900"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900">
                          <a:latin typeface="Source Sans Pro"/>
                          <a:ea typeface="Source Sans Pro"/>
                          <a:cs typeface="Source Sans Pro"/>
                          <a:sym typeface="Source Sans Pro"/>
                        </a:rPr>
                        <a:t>1</a:t>
                      </a:r>
                      <a:endParaRPr sz="1900">
                        <a:latin typeface="Source Sans Pro"/>
                        <a:ea typeface="Source Sans Pro"/>
                        <a:cs typeface="Source Sans Pro"/>
                        <a:sym typeface="Source Sans Pr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900">
                          <a:latin typeface="Source Sans Pro"/>
                          <a:ea typeface="Source Sans Pro"/>
                          <a:cs typeface="Source Sans Pro"/>
                          <a:sym typeface="Source Sans Pro"/>
                        </a:rPr>
                        <a:t>6</a:t>
                      </a:r>
                      <a:endParaRPr sz="1900">
                        <a:latin typeface="Source Sans Pro"/>
                        <a:ea typeface="Source Sans Pro"/>
                        <a:cs typeface="Source Sans Pro"/>
                        <a:sym typeface="Source Sans Pro"/>
                      </a:endParaRPr>
                    </a:p>
                  </a:txBody>
                  <a:tcPr marL="121900" marR="121900" marT="121900" marB="121900"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850275">
                <a:tc>
                  <a:txBody>
                    <a:bodyPr/>
                    <a:lstStyle/>
                    <a:p>
                      <a:pPr marL="0" lvl="0" indent="0" algn="l" rtl="0">
                        <a:spcBef>
                          <a:spcPts val="0"/>
                        </a:spcBef>
                        <a:spcAft>
                          <a:spcPts val="0"/>
                        </a:spcAft>
                        <a:buNone/>
                      </a:pPr>
                      <a:r>
                        <a:rPr lang="en-US" sz="1600" b="1">
                          <a:latin typeface="Source Sans Pro"/>
                          <a:ea typeface="Source Sans Pro"/>
                          <a:cs typeface="Source Sans Pro"/>
                          <a:sym typeface="Source Sans Pro"/>
                        </a:rPr>
                        <a:t>Cohort 2</a:t>
                      </a:r>
                      <a:endParaRPr sz="1600" b="1">
                        <a:latin typeface="Source Sans Pro"/>
                        <a:ea typeface="Source Sans Pro"/>
                        <a:cs typeface="Source Sans Pro"/>
                        <a:sym typeface="Source Sans Pro"/>
                      </a:endParaRPr>
                    </a:p>
                    <a:p>
                      <a:pPr marL="0" lvl="0" indent="0" algn="l" rtl="0">
                        <a:spcBef>
                          <a:spcPts val="0"/>
                        </a:spcBef>
                        <a:spcAft>
                          <a:spcPts val="0"/>
                        </a:spcAft>
                        <a:buNone/>
                      </a:pPr>
                      <a:r>
                        <a:rPr lang="en-US" sz="1300">
                          <a:latin typeface="Source Sans Pro Light"/>
                          <a:ea typeface="Source Sans Pro Light"/>
                          <a:cs typeface="Source Sans Pro Light"/>
                          <a:sym typeface="Source Sans Pro Light"/>
                        </a:rPr>
                        <a:t>Hypothesis 1 - Veterans with health care</a:t>
                      </a:r>
                      <a:endParaRPr sz="1300">
                        <a:latin typeface="Source Sans Pro Light"/>
                        <a:ea typeface="Source Sans Pro Light"/>
                        <a:cs typeface="Source Sans Pro Light"/>
                        <a:sym typeface="Source Sans Pro Light"/>
                      </a:endParaRPr>
                    </a:p>
                  </a:txBody>
                  <a:tcPr marL="121900" marR="121900" marT="121900" marB="121900"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900">
                          <a:latin typeface="Source Sans Pro"/>
                          <a:ea typeface="Source Sans Pro"/>
                          <a:cs typeface="Source Sans Pro"/>
                          <a:sym typeface="Source Sans Pro"/>
                        </a:rPr>
                        <a:t>1</a:t>
                      </a:r>
                      <a:endParaRPr sz="1900">
                        <a:latin typeface="Source Sans Pro"/>
                        <a:ea typeface="Source Sans Pro"/>
                        <a:cs typeface="Source Sans Pro"/>
                        <a:sym typeface="Source Sans Pr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900">
                          <a:latin typeface="Source Sans Pro"/>
                          <a:ea typeface="Source Sans Pro"/>
                          <a:cs typeface="Source Sans Pro"/>
                          <a:sym typeface="Source Sans Pro"/>
                        </a:rPr>
                        <a:t>6</a:t>
                      </a:r>
                      <a:endParaRPr sz="1900">
                        <a:latin typeface="Source Sans Pro"/>
                        <a:ea typeface="Source Sans Pro"/>
                        <a:cs typeface="Source Sans Pro"/>
                        <a:sym typeface="Source Sans Pro"/>
                      </a:endParaRPr>
                    </a:p>
                  </a:txBody>
                  <a:tcPr marL="121900" marR="121900" marT="121900" marB="121900"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850300">
                <a:tc>
                  <a:txBody>
                    <a:bodyPr/>
                    <a:lstStyle/>
                    <a:p>
                      <a:pPr marL="0" lvl="0" indent="0" algn="l" rtl="0">
                        <a:spcBef>
                          <a:spcPts val="0"/>
                        </a:spcBef>
                        <a:spcAft>
                          <a:spcPts val="0"/>
                        </a:spcAft>
                        <a:buNone/>
                      </a:pPr>
                      <a:r>
                        <a:rPr lang="en-US" sz="1600" b="1">
                          <a:latin typeface="Source Sans Pro"/>
                          <a:ea typeface="Source Sans Pro"/>
                          <a:cs typeface="Source Sans Pro"/>
                          <a:sym typeface="Source Sans Pro"/>
                        </a:rPr>
                        <a:t>Cohort 3</a:t>
                      </a:r>
                      <a:endParaRPr sz="1600" b="1">
                        <a:latin typeface="Source Sans Pro"/>
                        <a:ea typeface="Source Sans Pro"/>
                        <a:cs typeface="Source Sans Pro"/>
                        <a:sym typeface="Source Sans Pro"/>
                      </a:endParaRPr>
                    </a:p>
                    <a:p>
                      <a:pPr marL="0" lvl="0" indent="0" algn="l" rtl="0">
                        <a:spcBef>
                          <a:spcPts val="0"/>
                        </a:spcBef>
                        <a:spcAft>
                          <a:spcPts val="0"/>
                        </a:spcAft>
                        <a:buNone/>
                      </a:pPr>
                      <a:r>
                        <a:rPr lang="en-US" sz="1300">
                          <a:latin typeface="Source Sans Pro Light"/>
                          <a:ea typeface="Source Sans Pro Light"/>
                          <a:cs typeface="Source Sans Pro Light"/>
                          <a:sym typeface="Source Sans Pro Light"/>
                        </a:rPr>
                        <a:t>Hypothesis 0 - Veterans eligible without health care</a:t>
                      </a:r>
                      <a:endParaRPr sz="1300">
                        <a:latin typeface="Source Sans Pro Light"/>
                        <a:ea typeface="Source Sans Pro Light"/>
                        <a:cs typeface="Source Sans Pro Light"/>
                        <a:sym typeface="Source Sans Pro Light"/>
                      </a:endParaRPr>
                    </a:p>
                  </a:txBody>
                  <a:tcPr marL="121900" marR="121900" marT="121900" marB="121900"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900">
                          <a:latin typeface="Source Sans Pro"/>
                          <a:ea typeface="Source Sans Pro"/>
                          <a:cs typeface="Source Sans Pro"/>
                          <a:sym typeface="Source Sans Pro"/>
                        </a:rPr>
                        <a:t>4</a:t>
                      </a:r>
                      <a:endParaRPr sz="1900">
                        <a:latin typeface="Source Sans Pro"/>
                        <a:ea typeface="Source Sans Pro"/>
                        <a:cs typeface="Source Sans Pro"/>
                        <a:sym typeface="Source Sans Pr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900">
                          <a:latin typeface="Source Sans Pro"/>
                          <a:ea typeface="Source Sans Pro"/>
                          <a:cs typeface="Source Sans Pro"/>
                          <a:sym typeface="Source Sans Pro"/>
                        </a:rPr>
                        <a:t>5</a:t>
                      </a:r>
                      <a:endParaRPr sz="1900">
                        <a:latin typeface="Source Sans Pro"/>
                        <a:ea typeface="Source Sans Pro"/>
                        <a:cs typeface="Source Sans Pro"/>
                        <a:sym typeface="Source Sans Pro"/>
                      </a:endParaRPr>
                    </a:p>
                  </a:txBody>
                  <a:tcPr marL="121900" marR="121900" marT="121900" marB="121900"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850300">
                <a:tc>
                  <a:txBody>
                    <a:bodyPr/>
                    <a:lstStyle/>
                    <a:p>
                      <a:pPr marL="0" lvl="0" indent="0" algn="l" rtl="0">
                        <a:spcBef>
                          <a:spcPts val="0"/>
                        </a:spcBef>
                        <a:spcAft>
                          <a:spcPts val="0"/>
                        </a:spcAft>
                        <a:buNone/>
                      </a:pPr>
                      <a:r>
                        <a:rPr lang="en-US" sz="1600" b="1">
                          <a:latin typeface="Source Sans Pro"/>
                          <a:ea typeface="Source Sans Pro"/>
                          <a:cs typeface="Source Sans Pro"/>
                          <a:sym typeface="Source Sans Pro"/>
                        </a:rPr>
                        <a:t>Cohort 4</a:t>
                      </a:r>
                      <a:endParaRPr sz="1600" b="1">
                        <a:latin typeface="Source Sans Pro"/>
                        <a:ea typeface="Source Sans Pro"/>
                        <a:cs typeface="Source Sans Pro"/>
                        <a:sym typeface="Source Sans Pro"/>
                      </a:endParaRPr>
                    </a:p>
                    <a:p>
                      <a:pPr marL="0" lvl="0" indent="0" algn="l" rtl="0">
                        <a:spcBef>
                          <a:spcPts val="0"/>
                        </a:spcBef>
                        <a:spcAft>
                          <a:spcPts val="0"/>
                        </a:spcAft>
                        <a:buNone/>
                      </a:pPr>
                      <a:r>
                        <a:rPr lang="en-US" sz="1300">
                          <a:latin typeface="Source Sans Pro Light"/>
                          <a:ea typeface="Source Sans Pro Light"/>
                          <a:cs typeface="Source Sans Pro Light"/>
                          <a:sym typeface="Source Sans Pro Light"/>
                        </a:rPr>
                        <a:t>Hypothesis 1 - Veterans eligible without health care</a:t>
                      </a:r>
                      <a:endParaRPr sz="1600">
                        <a:latin typeface="Source Sans Pro Light"/>
                        <a:ea typeface="Source Sans Pro Light"/>
                        <a:cs typeface="Source Sans Pro Light"/>
                        <a:sym typeface="Source Sans Pro Light"/>
                      </a:endParaRPr>
                    </a:p>
                  </a:txBody>
                  <a:tcPr marL="121900" marR="121900" marT="121900" marB="121900"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900">
                          <a:latin typeface="Source Sans Pro"/>
                          <a:ea typeface="Source Sans Pro"/>
                          <a:cs typeface="Source Sans Pro"/>
                          <a:sym typeface="Source Sans Pro"/>
                        </a:rPr>
                        <a:t>4*</a:t>
                      </a:r>
                      <a:endParaRPr sz="1900">
                        <a:latin typeface="Source Sans Pro"/>
                        <a:ea typeface="Source Sans Pro"/>
                        <a:cs typeface="Source Sans Pro"/>
                        <a:sym typeface="Source Sans Pr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900" dirty="0">
                          <a:latin typeface="Source Sans Pro"/>
                          <a:ea typeface="Source Sans Pro"/>
                          <a:cs typeface="Source Sans Pro"/>
                          <a:sym typeface="Source Sans Pro"/>
                        </a:rPr>
                        <a:t>5*</a:t>
                      </a:r>
                      <a:endParaRPr sz="1900" dirty="0">
                        <a:latin typeface="Source Sans Pro"/>
                        <a:ea typeface="Source Sans Pro"/>
                        <a:cs typeface="Source Sans Pro"/>
                        <a:sym typeface="Source Sans Pro"/>
                      </a:endParaRPr>
                    </a:p>
                  </a:txBody>
                  <a:tcPr marL="121900" marR="121900" marT="121900" marB="121900"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sp>
        <p:nvSpPr>
          <p:cNvPr id="437" name="Google Shape;437;p13"/>
          <p:cNvSpPr txBox="1"/>
          <p:nvPr/>
        </p:nvSpPr>
        <p:spPr>
          <a:xfrm>
            <a:off x="6830236" y="6122031"/>
            <a:ext cx="4943100" cy="323135"/>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900" dirty="0">
                <a:latin typeface="Source Sans Pro"/>
                <a:ea typeface="Source Sans Pro"/>
                <a:cs typeface="Source Sans Pro"/>
                <a:sym typeface="Source Sans Pro"/>
              </a:rPr>
              <a:t>*Participant 46 did not meet requirements for study.</a:t>
            </a:r>
            <a:endParaRPr sz="900" dirty="0">
              <a:latin typeface="PT Serif"/>
              <a:ea typeface="PT Serif"/>
              <a:cs typeface="PT Serif"/>
              <a:sym typeface="PT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cxnSp>
        <p:nvCxnSpPr>
          <p:cNvPr id="443" name="Google Shape;443;p19"/>
          <p:cNvCxnSpPr/>
          <p:nvPr/>
        </p:nvCxnSpPr>
        <p:spPr>
          <a:xfrm rot="10800000">
            <a:off x="8733901" y="1886609"/>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444" name="Google Shape;444;p19"/>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445" name="Google Shape;445;p19"/>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9</a:t>
            </a:fld>
            <a:endParaRPr sz="1200" b="0" i="0" u="none" strike="noStrike" cap="none">
              <a:solidFill>
                <a:srgbClr val="8A8A8A"/>
              </a:solidFill>
              <a:latin typeface="Source Sans Pro"/>
              <a:ea typeface="Source Sans Pro"/>
              <a:cs typeface="Source Sans Pro"/>
              <a:sym typeface="Source Sans Pro"/>
            </a:endParaRPr>
          </a:p>
        </p:txBody>
      </p:sp>
      <p:sp>
        <p:nvSpPr>
          <p:cNvPr id="446" name="Google Shape;446;p19"/>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dirty="0">
                <a:solidFill>
                  <a:schemeClr val="dk1"/>
                </a:solidFill>
                <a:latin typeface="PT Serif"/>
                <a:ea typeface="PT Serif"/>
                <a:cs typeface="PT Serif"/>
                <a:sym typeface="PT Serif"/>
              </a:rPr>
              <a:t>Moderated Tree Test Study: Synthesis</a:t>
            </a:r>
            <a:endParaRPr sz="2800" b="0" i="0" u="none" strike="noStrike" cap="none" dirty="0">
              <a:solidFill>
                <a:schemeClr val="dk1"/>
              </a:solidFill>
              <a:latin typeface="PT Serif"/>
              <a:ea typeface="PT Serif"/>
              <a:cs typeface="PT Serif"/>
              <a:sym typeface="PT Serif"/>
            </a:endParaRPr>
          </a:p>
        </p:txBody>
      </p:sp>
      <p:sp>
        <p:nvSpPr>
          <p:cNvPr id="447" name="Google Shape;447;p19"/>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B</a:t>
            </a:r>
            <a:endParaRPr sz="1400" b="0" i="0" u="none" strike="noStrike" cap="none">
              <a:solidFill>
                <a:srgbClr val="000000"/>
              </a:solidFill>
              <a:latin typeface="Arial"/>
              <a:ea typeface="Arial"/>
              <a:cs typeface="Arial"/>
              <a:sym typeface="Arial"/>
            </a:endParaRPr>
          </a:p>
        </p:txBody>
      </p:sp>
      <p:sp>
        <p:nvSpPr>
          <p:cNvPr id="448" name="Google Shape;448;p1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rgbClr val="000000"/>
              </a:buClr>
              <a:buSzPts val="1200"/>
              <a:buFont typeface="Arial"/>
              <a:buNone/>
            </a:pPr>
            <a:r>
              <a:rPr lang="en-US" sz="1200">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449" name="Google Shape;449;p19"/>
          <p:cNvSpPr txBox="1"/>
          <p:nvPr/>
        </p:nvSpPr>
        <p:spPr>
          <a:xfrm>
            <a:off x="419100" y="1773925"/>
            <a:ext cx="5937600" cy="1327286"/>
          </a:xfrm>
          <a:prstGeom prst="rect">
            <a:avLst/>
          </a:prstGeom>
          <a:noFill/>
          <a:ln>
            <a:noFill/>
          </a:ln>
        </p:spPr>
        <p:txBody>
          <a:bodyPr spcFirstLastPara="1" wrap="square" lIns="0" tIns="0" rIns="0" bIns="0" anchor="t" anchorCtr="0">
            <a:spAutoFit/>
          </a:bodyPr>
          <a:lstStyle/>
          <a:p>
            <a:pPr marL="0" marR="0" lvl="0" indent="0" algn="l" rtl="0">
              <a:lnSpc>
                <a:spcPct val="114999"/>
              </a:lnSpc>
              <a:spcBef>
                <a:spcPts val="0"/>
              </a:spcBef>
              <a:spcAft>
                <a:spcPts val="0"/>
              </a:spcAft>
              <a:buClr>
                <a:srgbClr val="000000"/>
              </a:buClr>
              <a:buSzPts val="1200"/>
              <a:buFont typeface="Arial"/>
              <a:buNone/>
            </a:pPr>
            <a:r>
              <a:rPr lang="en-US" sz="1500" dirty="0">
                <a:solidFill>
                  <a:schemeClr val="dk2"/>
                </a:solidFill>
                <a:latin typeface="PT Serif"/>
                <a:ea typeface="PT Serif"/>
                <a:cs typeface="PT Serif"/>
                <a:sym typeface="PT Serif"/>
              </a:rPr>
              <a:t>A complete synthesis can be found in the findings document referenced in the link below. It contains background and details on the following </a:t>
            </a:r>
            <a:r>
              <a:rPr lang="en-US" sz="1500" b="1" dirty="0">
                <a:solidFill>
                  <a:schemeClr val="dk2"/>
                </a:solidFill>
                <a:latin typeface="PT Serif"/>
                <a:ea typeface="PT Serif"/>
                <a:cs typeface="PT Serif"/>
                <a:sym typeface="PT Serif"/>
              </a:rPr>
              <a:t>key findings:</a:t>
            </a:r>
            <a:endParaRPr sz="1500" b="1" dirty="0">
              <a:solidFill>
                <a:schemeClr val="dk2"/>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endParaRPr sz="1500" dirty="0">
              <a:solidFill>
                <a:schemeClr val="dk2"/>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endParaRPr sz="1500" dirty="0">
              <a:solidFill>
                <a:schemeClr val="dk2"/>
              </a:solidFill>
              <a:latin typeface="PT Serif"/>
              <a:ea typeface="PT Serif"/>
              <a:cs typeface="PT Serif"/>
              <a:sym typeface="PT Serif"/>
            </a:endParaRPr>
          </a:p>
        </p:txBody>
      </p:sp>
      <p:sp>
        <p:nvSpPr>
          <p:cNvPr id="450" name="Google Shape;450;p19"/>
          <p:cNvSpPr txBox="1"/>
          <p:nvPr/>
        </p:nvSpPr>
        <p:spPr>
          <a:xfrm>
            <a:off x="429768" y="2666865"/>
            <a:ext cx="4313100" cy="325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300" b="1" dirty="0">
              <a:solidFill>
                <a:srgbClr val="081928"/>
              </a:solidFill>
              <a:latin typeface="PT Serif"/>
              <a:ea typeface="PT Serif"/>
              <a:cs typeface="PT Serif"/>
              <a:sym typeface="PT Serif"/>
            </a:endParaRPr>
          </a:p>
          <a:p>
            <a:pPr marL="457200" lvl="0" indent="-314960" algn="l" rtl="0">
              <a:spcBef>
                <a:spcPts val="0"/>
              </a:spcBef>
              <a:spcAft>
                <a:spcPts val="0"/>
              </a:spcAft>
              <a:buClr>
                <a:schemeClr val="accent2"/>
              </a:buClr>
              <a:buSzPct val="100000"/>
              <a:buFont typeface="Wingdings" panose="05000000000000000000" pitchFamily="2" charset="2"/>
              <a:buChar char="§"/>
            </a:pPr>
            <a:r>
              <a:rPr lang="en-US" sz="1300" dirty="0">
                <a:solidFill>
                  <a:srgbClr val="081928"/>
                </a:solidFill>
                <a:latin typeface="PT Serif"/>
                <a:ea typeface="PT Serif"/>
                <a:cs typeface="PT Serif"/>
                <a:sym typeface="PT Serif"/>
              </a:rPr>
              <a:t>Mission-critical content would benefit from multiple paths, elevation in the IA, and more direct navigation access/availability</a:t>
            </a:r>
            <a:endParaRPr sz="1300" dirty="0">
              <a:solidFill>
                <a:srgbClr val="081928"/>
              </a:solidFill>
              <a:latin typeface="PT Serif"/>
              <a:ea typeface="PT Serif"/>
              <a:cs typeface="PT Serif"/>
              <a:sym typeface="PT Serif"/>
            </a:endParaRPr>
          </a:p>
          <a:p>
            <a:pPr marL="457200" lvl="0" indent="-314960" algn="l" rtl="0">
              <a:spcBef>
                <a:spcPts val="1000"/>
              </a:spcBef>
              <a:spcAft>
                <a:spcPts val="0"/>
              </a:spcAft>
              <a:buClr>
                <a:schemeClr val="accent2"/>
              </a:buClr>
              <a:buSzPct val="100000"/>
              <a:buFont typeface="Wingdings" panose="05000000000000000000" pitchFamily="2" charset="2"/>
              <a:buChar char="§"/>
            </a:pPr>
            <a:r>
              <a:rPr lang="en-US" sz="1300" dirty="0">
                <a:solidFill>
                  <a:srgbClr val="081928"/>
                </a:solidFill>
                <a:latin typeface="PT Serif"/>
                <a:ea typeface="PT Serif"/>
                <a:cs typeface="PT Serif"/>
                <a:sym typeface="PT Serif"/>
              </a:rPr>
              <a:t>While “My Health” provided an intuitive go-to location for “Manage” tasks, it was often not considered for “Get” content and tasks</a:t>
            </a:r>
            <a:endParaRPr sz="1300" dirty="0">
              <a:solidFill>
                <a:srgbClr val="081928"/>
              </a:solidFill>
              <a:latin typeface="PT Serif"/>
              <a:ea typeface="PT Serif"/>
              <a:cs typeface="PT Serif"/>
              <a:sym typeface="PT Serif"/>
            </a:endParaRPr>
          </a:p>
          <a:p>
            <a:pPr marL="457200" lvl="0" indent="-314960" algn="l" rtl="0">
              <a:spcBef>
                <a:spcPts val="1000"/>
              </a:spcBef>
              <a:spcAft>
                <a:spcPts val="0"/>
              </a:spcAft>
              <a:buClr>
                <a:schemeClr val="accent2"/>
              </a:buClr>
              <a:buSzPct val="100000"/>
              <a:buFont typeface="Wingdings" panose="05000000000000000000" pitchFamily="2" charset="2"/>
              <a:buChar char="§"/>
            </a:pPr>
            <a:r>
              <a:rPr lang="en-US" sz="1300" dirty="0">
                <a:solidFill>
                  <a:srgbClr val="1D1C1D"/>
                </a:solidFill>
                <a:latin typeface="PT Serif"/>
                <a:ea typeface="PT Serif"/>
                <a:cs typeface="PT Serif"/>
                <a:sym typeface="PT Serif"/>
              </a:rPr>
              <a:t>Labeling and taxonomy bear improvement; Clear, concise language and familiar keywords</a:t>
            </a:r>
            <a:endParaRPr sz="1300" dirty="0">
              <a:solidFill>
                <a:srgbClr val="1D1C1D"/>
              </a:solidFill>
              <a:latin typeface="PT Serif"/>
              <a:ea typeface="PT Serif"/>
              <a:cs typeface="PT Serif"/>
              <a:sym typeface="PT Serif"/>
            </a:endParaRPr>
          </a:p>
          <a:p>
            <a:pPr marL="457200" lvl="0" indent="-314960" algn="l" rtl="0">
              <a:spcBef>
                <a:spcPts val="1000"/>
              </a:spcBef>
              <a:spcAft>
                <a:spcPts val="0"/>
              </a:spcAft>
              <a:buClr>
                <a:schemeClr val="accent2"/>
              </a:buClr>
              <a:buSzPct val="100000"/>
              <a:buFont typeface="Wingdings" panose="05000000000000000000" pitchFamily="2" charset="2"/>
              <a:buChar char="§"/>
            </a:pPr>
            <a:r>
              <a:rPr lang="en-US" sz="1300" dirty="0">
                <a:solidFill>
                  <a:srgbClr val="1D1C1D"/>
                </a:solidFill>
                <a:latin typeface="PT Serif"/>
                <a:ea typeface="PT Serif"/>
                <a:cs typeface="PT Serif"/>
                <a:sym typeface="PT Serif"/>
              </a:rPr>
              <a:t>Mental Health should be easier to find  with fewer steps to in navigation</a:t>
            </a:r>
            <a:endParaRPr sz="1300" dirty="0">
              <a:solidFill>
                <a:srgbClr val="1D1C1D"/>
              </a:solidFill>
              <a:latin typeface="PT Serif"/>
              <a:ea typeface="PT Serif"/>
              <a:cs typeface="PT Serif"/>
              <a:sym typeface="PT Serif"/>
            </a:endParaRPr>
          </a:p>
          <a:p>
            <a:pPr marL="457200" lvl="0" indent="-314960" algn="l" rtl="0">
              <a:spcBef>
                <a:spcPts val="1000"/>
              </a:spcBef>
              <a:spcAft>
                <a:spcPts val="0"/>
              </a:spcAft>
              <a:buClr>
                <a:schemeClr val="accent2"/>
              </a:buClr>
              <a:buSzPct val="100000"/>
              <a:buFont typeface="Wingdings" panose="05000000000000000000" pitchFamily="2" charset="2"/>
              <a:buChar char="§"/>
            </a:pPr>
            <a:r>
              <a:rPr lang="en-US" sz="1300" dirty="0">
                <a:solidFill>
                  <a:srgbClr val="1D1C1D"/>
                </a:solidFill>
                <a:latin typeface="PT Serif"/>
                <a:ea typeface="PT Serif"/>
                <a:cs typeface="PT Serif"/>
                <a:sym typeface="PT Serif"/>
              </a:rPr>
              <a:t>Copay, Travel pay, and other financial content and tools could benefit from better organization, labeling, and definition</a:t>
            </a:r>
            <a:endParaRPr sz="1300" dirty="0">
              <a:solidFill>
                <a:srgbClr val="1D1C1D"/>
              </a:solidFill>
              <a:latin typeface="PT Serif"/>
              <a:ea typeface="PT Serif"/>
              <a:cs typeface="PT Serif"/>
              <a:sym typeface="PT Serif"/>
            </a:endParaRPr>
          </a:p>
          <a:p>
            <a:pPr marL="457200" marR="0" lvl="0" indent="0" algn="l" rtl="0">
              <a:lnSpc>
                <a:spcPct val="90000"/>
              </a:lnSpc>
              <a:spcBef>
                <a:spcPts val="1000"/>
              </a:spcBef>
              <a:spcAft>
                <a:spcPts val="1000"/>
              </a:spcAft>
              <a:buNone/>
            </a:pPr>
            <a:endParaRPr sz="1300" i="0" u="none" strike="noStrike" cap="none" dirty="0">
              <a:solidFill>
                <a:schemeClr val="dk2"/>
              </a:solidFill>
              <a:latin typeface="PT Serif"/>
              <a:ea typeface="PT Serif"/>
              <a:cs typeface="PT Serif"/>
              <a:sym typeface="PT Serif"/>
            </a:endParaRPr>
          </a:p>
        </p:txBody>
      </p:sp>
      <p:sp>
        <p:nvSpPr>
          <p:cNvPr id="451" name="Google Shape;451;p19"/>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09-</a:t>
            </a:r>
            <a:r>
              <a:rPr lang="en-US" sz="1200">
                <a:solidFill>
                  <a:srgbClr val="747C74"/>
                </a:solidFill>
                <a:latin typeface="Source Sans Pro"/>
                <a:ea typeface="Source Sans Pro"/>
                <a:cs typeface="Source Sans Pro"/>
                <a:sym typeface="Source Sans Pro"/>
              </a:rPr>
              <a:t>07</a:t>
            </a:r>
            <a:r>
              <a:rPr lang="en-US" sz="1200" b="0" i="0" u="none" strike="noStrike" cap="none">
                <a:solidFill>
                  <a:srgbClr val="747C74"/>
                </a:solidFill>
                <a:latin typeface="Source Sans Pro"/>
                <a:ea typeface="Source Sans Pro"/>
                <a:cs typeface="Source Sans Pro"/>
                <a:sym typeface="Source Sans Pro"/>
              </a:rPr>
              <a:t>  Sprint 10 Demo</a:t>
            </a:r>
            <a:endParaRPr sz="1800" b="0" i="0" u="none" strike="noStrike" cap="none">
              <a:solidFill>
                <a:srgbClr val="747C74"/>
              </a:solidFill>
              <a:latin typeface="Calibri"/>
              <a:ea typeface="Calibri"/>
              <a:cs typeface="Calibri"/>
              <a:sym typeface="Calibri"/>
            </a:endParaRPr>
          </a:p>
        </p:txBody>
      </p:sp>
      <p:graphicFrame>
        <p:nvGraphicFramePr>
          <p:cNvPr id="452" name="Google Shape;452;p19"/>
          <p:cNvGraphicFramePr/>
          <p:nvPr>
            <p:extLst>
              <p:ext uri="{D42A27DB-BD31-4B8C-83A1-F6EECF244321}">
                <p14:modId xmlns:p14="http://schemas.microsoft.com/office/powerpoint/2010/main" val="4148589652"/>
              </p:ext>
            </p:extLst>
          </p:nvPr>
        </p:nvGraphicFramePr>
        <p:xfrm>
          <a:off x="7005397" y="1772067"/>
          <a:ext cx="2830500" cy="643489"/>
        </p:xfrm>
        <a:graphic>
          <a:graphicData uri="http://schemas.openxmlformats.org/drawingml/2006/table">
            <a:tbl>
              <a:tblPr firstRow="1" bandRow="1">
                <a:noFill/>
                <a:tableStyleId>{BE9FF3C9-24C6-4C38-BE0A-2BF5ACE35882}</a:tableStyleId>
              </a:tblPr>
              <a:tblGrid>
                <a:gridCol w="200000">
                  <a:extLst>
                    <a:ext uri="{9D8B030D-6E8A-4147-A177-3AD203B41FA5}">
                      <a16:colId xmlns:a16="http://schemas.microsoft.com/office/drawing/2014/main" val="20000"/>
                    </a:ext>
                  </a:extLst>
                </a:gridCol>
                <a:gridCol w="2630500">
                  <a:extLst>
                    <a:ext uri="{9D8B030D-6E8A-4147-A177-3AD203B41FA5}">
                      <a16:colId xmlns:a16="http://schemas.microsoft.com/office/drawing/2014/main" val="20001"/>
                    </a:ext>
                  </a:extLst>
                </a:gridCol>
              </a:tblGrid>
              <a:tr h="6297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A5484"/>
                    </a:solidFill>
                  </a:tcPr>
                </a:tc>
                <a:tc>
                  <a:txBody>
                    <a:bodyPr/>
                    <a:lstStyle/>
                    <a:p>
                      <a:pPr marL="0" lvl="0" indent="0" algn="l" rtl="0">
                        <a:lnSpc>
                          <a:spcPct val="115000"/>
                        </a:lnSpc>
                        <a:spcBef>
                          <a:spcPts val="1200"/>
                        </a:spcBef>
                        <a:spcAft>
                          <a:spcPts val="1200"/>
                        </a:spcAft>
                        <a:buNone/>
                      </a:pPr>
                      <a:r>
                        <a:rPr lang="en-US" sz="1100" b="0">
                          <a:solidFill>
                            <a:srgbClr val="000000"/>
                          </a:solidFill>
                          <a:latin typeface="Arial"/>
                          <a:ea typeface="Arial"/>
                          <a:cs typeface="Arial"/>
                          <a:sym typeface="Arial"/>
                        </a:rPr>
                        <a:t>So my health is everything that has to do with you? "Yes."</a:t>
                      </a:r>
                      <a:endParaRPr sz="1100" b="0">
                        <a:solidFill>
                          <a:srgbClr val="000000"/>
                        </a:solidFill>
                        <a:latin typeface="Arial"/>
                        <a:ea typeface="Arial"/>
                        <a:cs typeface="Arial"/>
                        <a:sym typeface="Arial"/>
                      </a:endParaRPr>
                    </a:p>
                  </a:txBody>
                  <a:tcPr marL="137150" marR="137150" marT="137150" marB="137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graphicFrame>
        <p:nvGraphicFramePr>
          <p:cNvPr id="453" name="Google Shape;453;p19"/>
          <p:cNvGraphicFramePr/>
          <p:nvPr>
            <p:extLst>
              <p:ext uri="{D42A27DB-BD31-4B8C-83A1-F6EECF244321}">
                <p14:modId xmlns:p14="http://schemas.microsoft.com/office/powerpoint/2010/main" val="2511894417"/>
              </p:ext>
            </p:extLst>
          </p:nvPr>
        </p:nvGraphicFramePr>
        <p:xfrm>
          <a:off x="8201569" y="2573492"/>
          <a:ext cx="2830500" cy="643489"/>
        </p:xfrm>
        <a:graphic>
          <a:graphicData uri="http://schemas.openxmlformats.org/drawingml/2006/table">
            <a:tbl>
              <a:tblPr firstRow="1" bandRow="1">
                <a:noFill/>
                <a:tableStyleId>{BE9FF3C9-24C6-4C38-BE0A-2BF5ACE35882}</a:tableStyleId>
              </a:tblPr>
              <a:tblGrid>
                <a:gridCol w="200000">
                  <a:extLst>
                    <a:ext uri="{9D8B030D-6E8A-4147-A177-3AD203B41FA5}">
                      <a16:colId xmlns:a16="http://schemas.microsoft.com/office/drawing/2014/main" val="20000"/>
                    </a:ext>
                  </a:extLst>
                </a:gridCol>
                <a:gridCol w="2630500">
                  <a:extLst>
                    <a:ext uri="{9D8B030D-6E8A-4147-A177-3AD203B41FA5}">
                      <a16:colId xmlns:a16="http://schemas.microsoft.com/office/drawing/2014/main" val="20001"/>
                    </a:ext>
                  </a:extLst>
                </a:gridCol>
              </a:tblGrid>
              <a:tr h="6297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A5484"/>
                    </a:solidFill>
                  </a:tcPr>
                </a:tc>
                <a:tc>
                  <a:txBody>
                    <a:bodyPr/>
                    <a:lstStyle/>
                    <a:p>
                      <a:pPr marL="0" lvl="0" indent="0" algn="l" rtl="0">
                        <a:lnSpc>
                          <a:spcPct val="115000"/>
                        </a:lnSpc>
                        <a:spcBef>
                          <a:spcPts val="1200"/>
                        </a:spcBef>
                        <a:spcAft>
                          <a:spcPts val="1200"/>
                        </a:spcAft>
                        <a:buNone/>
                      </a:pPr>
                      <a:r>
                        <a:rPr lang="en-US" sz="1100" b="0">
                          <a:solidFill>
                            <a:srgbClr val="000000"/>
                          </a:solidFill>
                          <a:latin typeface="Arial"/>
                          <a:ea typeface="Arial"/>
                          <a:cs typeface="Arial"/>
                          <a:sym typeface="Arial"/>
                        </a:rPr>
                        <a:t>"The way I am looking at my health is if I am already enrolled."</a:t>
                      </a:r>
                      <a:endParaRPr sz="1100" b="0">
                        <a:solidFill>
                          <a:srgbClr val="000000"/>
                        </a:solidFill>
                        <a:latin typeface="Arial"/>
                        <a:ea typeface="Arial"/>
                        <a:cs typeface="Arial"/>
                        <a:sym typeface="Arial"/>
                      </a:endParaRPr>
                    </a:p>
                  </a:txBody>
                  <a:tcPr marL="137150" marR="137150" marT="137150" marB="137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graphicFrame>
        <p:nvGraphicFramePr>
          <p:cNvPr id="454" name="Google Shape;454;p19"/>
          <p:cNvGraphicFramePr/>
          <p:nvPr>
            <p:extLst>
              <p:ext uri="{D42A27DB-BD31-4B8C-83A1-F6EECF244321}">
                <p14:modId xmlns:p14="http://schemas.microsoft.com/office/powerpoint/2010/main" val="888310056"/>
              </p:ext>
            </p:extLst>
          </p:nvPr>
        </p:nvGraphicFramePr>
        <p:xfrm>
          <a:off x="7005397" y="3404140"/>
          <a:ext cx="3273400" cy="1221847"/>
        </p:xfrm>
        <a:graphic>
          <a:graphicData uri="http://schemas.openxmlformats.org/drawingml/2006/table">
            <a:tbl>
              <a:tblPr firstRow="1" bandRow="1">
                <a:noFill/>
                <a:tableStyleId>{BE9FF3C9-24C6-4C38-BE0A-2BF5ACE35882}</a:tableStyleId>
              </a:tblPr>
              <a:tblGrid>
                <a:gridCol w="200000">
                  <a:extLst>
                    <a:ext uri="{9D8B030D-6E8A-4147-A177-3AD203B41FA5}">
                      <a16:colId xmlns:a16="http://schemas.microsoft.com/office/drawing/2014/main" val="20000"/>
                    </a:ext>
                  </a:extLst>
                </a:gridCol>
                <a:gridCol w="3073400">
                  <a:extLst>
                    <a:ext uri="{9D8B030D-6E8A-4147-A177-3AD203B41FA5}">
                      <a16:colId xmlns:a16="http://schemas.microsoft.com/office/drawing/2014/main" val="20001"/>
                    </a:ext>
                  </a:extLst>
                </a:gridCol>
              </a:tblGrid>
              <a:tr h="8773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0" marR="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A5484"/>
                    </a:solidFill>
                  </a:tcPr>
                </a:tc>
                <a:tc>
                  <a:txBody>
                    <a:bodyPr/>
                    <a:lstStyle/>
                    <a:p>
                      <a:pPr marL="0" lvl="0" indent="0" algn="l" rtl="0">
                        <a:lnSpc>
                          <a:spcPct val="115000"/>
                        </a:lnSpc>
                        <a:spcBef>
                          <a:spcPts val="1200"/>
                        </a:spcBef>
                        <a:spcAft>
                          <a:spcPts val="1200"/>
                        </a:spcAft>
                        <a:buNone/>
                      </a:pPr>
                      <a:r>
                        <a:rPr lang="en-US" sz="1100" b="0" dirty="0">
                          <a:solidFill>
                            <a:srgbClr val="000000"/>
                          </a:solidFill>
                          <a:latin typeface="Arial"/>
                          <a:ea typeface="Arial"/>
                          <a:cs typeface="Arial"/>
                          <a:sym typeface="Arial"/>
                        </a:rPr>
                        <a:t>“Labels were not my favorite, some drop downs were detailed enough to figure it out but also comes from experience working in MHV, but if I was clueless I would be totally confused" </a:t>
                      </a:r>
                      <a:endParaRPr sz="1100" b="0" dirty="0">
                        <a:solidFill>
                          <a:srgbClr val="000000"/>
                        </a:solidFill>
                        <a:latin typeface="Arial"/>
                        <a:ea typeface="Arial"/>
                        <a:cs typeface="Arial"/>
                        <a:sym typeface="Arial"/>
                      </a:endParaRPr>
                    </a:p>
                  </a:txBody>
                  <a:tcPr marL="137150" marR="137150" marT="137150" marB="137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graphicFrame>
        <p:nvGraphicFramePr>
          <p:cNvPr id="455" name="Google Shape;455;p19"/>
          <p:cNvGraphicFramePr/>
          <p:nvPr>
            <p:extLst>
              <p:ext uri="{D42A27DB-BD31-4B8C-83A1-F6EECF244321}">
                <p14:modId xmlns:p14="http://schemas.microsoft.com/office/powerpoint/2010/main" val="3728338920"/>
              </p:ext>
            </p:extLst>
          </p:nvPr>
        </p:nvGraphicFramePr>
        <p:xfrm>
          <a:off x="8201569" y="4816489"/>
          <a:ext cx="3273400" cy="665900"/>
        </p:xfrm>
        <a:graphic>
          <a:graphicData uri="http://schemas.openxmlformats.org/drawingml/2006/table">
            <a:tbl>
              <a:tblPr firstRow="1" bandRow="1">
                <a:noFill/>
                <a:tableStyleId>{BE9FF3C9-24C6-4C38-BE0A-2BF5ACE35882}</a:tableStyleId>
              </a:tblPr>
              <a:tblGrid>
                <a:gridCol w="200000">
                  <a:extLst>
                    <a:ext uri="{9D8B030D-6E8A-4147-A177-3AD203B41FA5}">
                      <a16:colId xmlns:a16="http://schemas.microsoft.com/office/drawing/2014/main" val="20000"/>
                    </a:ext>
                  </a:extLst>
                </a:gridCol>
                <a:gridCol w="3073400">
                  <a:extLst>
                    <a:ext uri="{9D8B030D-6E8A-4147-A177-3AD203B41FA5}">
                      <a16:colId xmlns:a16="http://schemas.microsoft.com/office/drawing/2014/main" val="20001"/>
                    </a:ext>
                  </a:extLst>
                </a:gridCol>
              </a:tblGrid>
              <a:tr h="6659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A5484"/>
                    </a:solidFill>
                  </a:tcPr>
                </a:tc>
                <a:tc>
                  <a:txBody>
                    <a:bodyPr/>
                    <a:lstStyle/>
                    <a:p>
                      <a:pPr marL="0" lvl="0" indent="0" algn="l" rtl="0">
                        <a:lnSpc>
                          <a:spcPct val="115000"/>
                        </a:lnSpc>
                        <a:spcBef>
                          <a:spcPts val="1200"/>
                        </a:spcBef>
                        <a:spcAft>
                          <a:spcPts val="1200"/>
                        </a:spcAft>
                        <a:buNone/>
                      </a:pPr>
                      <a:r>
                        <a:rPr lang="en-US" sz="1100" b="0">
                          <a:solidFill>
                            <a:srgbClr val="000000"/>
                          </a:solidFill>
                          <a:latin typeface="Arial"/>
                          <a:ea typeface="Arial"/>
                          <a:cs typeface="Arial"/>
                          <a:sym typeface="Arial"/>
                        </a:rPr>
                        <a:t>"In my mind I'm looking for a mental health tab"</a:t>
                      </a:r>
                      <a:endParaRPr sz="1100" b="0">
                        <a:solidFill>
                          <a:srgbClr val="000000"/>
                        </a:solidFill>
                        <a:latin typeface="Arial"/>
                        <a:ea typeface="Arial"/>
                        <a:cs typeface="Arial"/>
                        <a:sym typeface="Arial"/>
                      </a:endParaRPr>
                    </a:p>
                  </a:txBody>
                  <a:tcPr marL="137150" marR="137150" marT="137150" marB="137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456" name="Google Shape;456;p19"/>
          <p:cNvSpPr txBox="1"/>
          <p:nvPr/>
        </p:nvSpPr>
        <p:spPr>
          <a:xfrm>
            <a:off x="8800925" y="6079450"/>
            <a:ext cx="2723400" cy="276900"/>
          </a:xfrm>
          <a:prstGeom prst="rect">
            <a:avLst/>
          </a:prstGeom>
          <a:noFill/>
          <a:ln>
            <a:noFill/>
          </a:ln>
        </p:spPr>
        <p:txBody>
          <a:bodyPr spcFirstLastPara="1" wrap="square" lIns="0"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u="sng" dirty="0">
                <a:solidFill>
                  <a:schemeClr val="hlink"/>
                </a:solidFill>
                <a:latin typeface="Source Sans Pro"/>
                <a:ea typeface="Source Sans Pro"/>
                <a:cs typeface="Source Sans Pro"/>
                <a:sym typeface="Source Sans Pro"/>
                <a:hlinkClick r:id="rId3"/>
              </a:rPr>
              <a:t>Research synthesis deck</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4702</Words>
  <Application>Microsoft Office PowerPoint</Application>
  <PresentationFormat>Widescreen</PresentationFormat>
  <Paragraphs>954</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Noto Sans Symbols</vt:lpstr>
      <vt:lpstr>Source Sans Pro</vt:lpstr>
      <vt:lpstr>Avenir</vt:lpstr>
      <vt:lpstr>Arial</vt:lpstr>
      <vt:lpstr>Source Sans Pro SemiBold</vt:lpstr>
      <vt:lpstr>PT Serif</vt:lpstr>
      <vt:lpstr>Century Gothic</vt:lpstr>
      <vt:lpstr>Bitter</vt:lpstr>
      <vt:lpstr>Wingdings</vt:lpstr>
      <vt:lpstr>Source Sans Pro Light</vt:lpstr>
      <vt:lpstr>Calibri</vt:lpstr>
      <vt:lpstr>1_Office Theme</vt:lpstr>
      <vt:lpstr>Sprint 10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Workplan v9</vt:lpstr>
      <vt:lpstr>PowerPoint Presentation</vt:lpstr>
      <vt:lpstr>PowerPoint Presentation</vt:lpstr>
      <vt:lpstr>1095-B</vt:lpstr>
      <vt:lpstr>1095-B Workplan v10</vt:lpstr>
      <vt:lpstr>PowerPoint Presentation</vt:lpstr>
      <vt:lpstr>PowerPoint Presentation</vt:lpstr>
      <vt:lpstr>PowerPoint Presentation</vt:lpstr>
      <vt:lpstr>Our remaining steps 1095-B MVP (1 of 2)</vt:lpstr>
      <vt:lpstr>PowerPoint Presentation</vt:lpstr>
      <vt:lpstr>Path to Task Order close-out</vt:lpstr>
      <vt:lpstr>CEDAR TO1 closeout (1 of 2) v1</vt:lpstr>
      <vt:lpstr>CEDAR TO1 closeout (2 of 2)</vt:lpstr>
      <vt:lpstr>1095-B Product Turnover</vt:lpstr>
      <vt:lpstr>Next steps for new team v3 (1 of 3) </vt:lpstr>
      <vt:lpstr>Next steps for new team v3 (2 of 3) </vt:lpstr>
      <vt:lpstr>Next steps for new team v3 (3 of 3)</vt:lpstr>
      <vt:lpstr>Sprint Deliverables</vt:lpstr>
      <vt:lpstr> Sprint 10 Deliverables (1 of 2) </vt:lpstr>
      <vt:lpstr> Sprint 10 Deliverables (2 of 2) </vt:lpstr>
      <vt:lpstr>Appendix</vt:lpstr>
      <vt:lpstr>PowerPoint Presentation</vt:lpstr>
      <vt:lpstr>Project risks and mitigation strategies (1 of 2)</vt:lpstr>
      <vt:lpstr>Project risks and mitigation strategies (2 of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10 Demo</dc:title>
  <dc:creator>Jordan White</dc:creator>
  <cp:lastModifiedBy>Tami Corson</cp:lastModifiedBy>
  <cp:revision>2</cp:revision>
  <dcterms:created xsi:type="dcterms:W3CDTF">2022-02-09T22:10:49Z</dcterms:created>
  <dcterms:modified xsi:type="dcterms:W3CDTF">2022-09-07T15:38:59Z</dcterms:modified>
</cp:coreProperties>
</file>